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57" r:id="rId3"/>
    <p:sldId id="260" r:id="rId4"/>
    <p:sldId id="293" r:id="rId5"/>
    <p:sldId id="272" r:id="rId6"/>
    <p:sldId id="294" r:id="rId7"/>
    <p:sldId id="271" r:id="rId8"/>
    <p:sldId id="273" r:id="rId9"/>
    <p:sldId id="274" r:id="rId10"/>
    <p:sldId id="275" r:id="rId11"/>
    <p:sldId id="264" r:id="rId12"/>
    <p:sldId id="276" r:id="rId13"/>
    <p:sldId id="295" r:id="rId14"/>
    <p:sldId id="262" r:id="rId15"/>
    <p:sldId id="279" r:id="rId16"/>
    <p:sldId id="280" r:id="rId17"/>
    <p:sldId id="281" r:id="rId18"/>
    <p:sldId id="292" r:id="rId19"/>
    <p:sldId id="282" r:id="rId20"/>
    <p:sldId id="265" r:id="rId21"/>
    <p:sldId id="296" r:id="rId22"/>
    <p:sldId id="283" r:id="rId23"/>
    <p:sldId id="284" r:id="rId24"/>
    <p:sldId id="286" r:id="rId25"/>
    <p:sldId id="288" r:id="rId26"/>
    <p:sldId id="285" r:id="rId27"/>
    <p:sldId id="289" r:id="rId28"/>
    <p:sldId id="290" r:id="rId29"/>
    <p:sldId id="297" r:id="rId30"/>
    <p:sldId id="291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5250" autoAdjust="0"/>
  </p:normalViewPr>
  <p:slideViewPr>
    <p:cSldViewPr snapToGrid="0">
      <p:cViewPr varScale="1">
        <p:scale>
          <a:sx n="106" d="100"/>
          <a:sy n="106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gi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E7B5E-B1AD-4709-A8B0-8DB7A9BAC805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10826-3E2D-4B3E-92BD-B94A43591B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96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10826-3E2D-4B3E-92BD-B94A43591B5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19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10826-3E2D-4B3E-92BD-B94A43591B5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851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10826-3E2D-4B3E-92BD-B94A43591B5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85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10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05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80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98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05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679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62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640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61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5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94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70949B1-135C-405C-8851-98BD43D213D7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38A110-520B-4692-A5E1-2C6FD36C74CE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7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www.instagram.com/p/BhgZ61BHiMp/?igshid=1kw5h4q1r810y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s://www.instagram.com/p/BhgZ61BHiMp/?igshid=1kw5h4q1r810y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png"/><Relationship Id="rId5" Type="http://schemas.openxmlformats.org/officeDocument/2006/relationships/image" Target="../media/image26.gi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051402"/>
          </a:xfrm>
        </p:spPr>
        <p:txBody>
          <a:bodyPr/>
          <a:lstStyle/>
          <a:p>
            <a:r>
              <a:rPr lang="ru-RU" dirty="0"/>
              <a:t>Дисперсные системы и растворы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Каф.908 «Физическая химия»</a:t>
            </a:r>
          </a:p>
        </p:txBody>
      </p:sp>
      <p:pic>
        <p:nvPicPr>
          <p:cNvPr id="1026" name="Picture 2" descr="http://files.mai.ru/site/life/brand/logos/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8" y="4451464"/>
            <a:ext cx="1791277" cy="178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581891"/>
            <a:ext cx="10316095" cy="567759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Процесс растворения: растворяемое вещество + растворитель = вещество в растворе </a:t>
            </a:r>
            <a:r>
              <a:rPr lang="ru-RU" dirty="0">
                <a:sym typeface="Symbol" panose="05050102010706020507" pitchFamily="18" charset="2"/>
              </a:rPr>
              <a:t></a:t>
            </a:r>
            <a:r>
              <a:rPr lang="ru-RU" dirty="0"/>
              <a:t> </a:t>
            </a:r>
            <a:r>
              <a:rPr lang="en-US" dirty="0"/>
              <a:t>Q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 Растворение протекает самопроизвольно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G </a:t>
            </a:r>
            <a:r>
              <a:rPr lang="ru-RU" dirty="0">
                <a:sym typeface="Symbol" panose="05050102010706020507" pitchFamily="18" charset="2"/>
              </a:rPr>
              <a:t></a:t>
            </a:r>
            <a:r>
              <a:rPr lang="ru-RU" dirty="0"/>
              <a:t> 0) вплоть </a:t>
            </a:r>
            <a:r>
              <a:rPr lang="ru-RU" b="1" dirty="0"/>
              <a:t>до насыщения</a:t>
            </a:r>
            <a:r>
              <a:rPr lang="ru-RU" dirty="0"/>
              <a:t> раствора. Когда 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 = Т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S</a:t>
            </a:r>
            <a:r>
              <a:rPr lang="ru-RU" dirty="0"/>
              <a:t> (т.е. 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G</a:t>
            </a:r>
            <a:r>
              <a:rPr lang="ru-RU" dirty="0"/>
              <a:t> = 0), система окажется в состоянии истинного равновесия. Раствор становится </a:t>
            </a:r>
            <a:r>
              <a:rPr lang="ru-RU" b="1" dirty="0"/>
              <a:t>насыщенным</a:t>
            </a:r>
            <a:r>
              <a:rPr lang="ru-RU" dirty="0"/>
              <a:t>. Равновесное состояние может быть нарушено только в результате изменения температуры, давления или введения других веществ.</a:t>
            </a:r>
          </a:p>
          <a:p>
            <a:pPr algn="just" hangingPunct="0"/>
            <a:r>
              <a:rPr lang="ru-RU" b="1" dirty="0"/>
              <a:t>Растворимость </a:t>
            </a:r>
            <a:r>
              <a:rPr lang="en-US" b="1" dirty="0"/>
              <a:t>S, [</a:t>
            </a:r>
            <a:r>
              <a:rPr lang="ru-RU" b="1" dirty="0"/>
              <a:t>моль/л</a:t>
            </a:r>
            <a:r>
              <a:rPr lang="en-US" b="1" dirty="0"/>
              <a:t>], </a:t>
            </a:r>
            <a:r>
              <a:rPr lang="ru-RU" b="1" dirty="0"/>
              <a:t>данного вещества равна его концентрации в насыщенном растворе.</a:t>
            </a:r>
          </a:p>
          <a:p>
            <a:pPr algn="just" hangingPunct="0"/>
            <a:r>
              <a:rPr lang="ru-RU" dirty="0"/>
              <a:t>Особенности растворения различных веществ.</a:t>
            </a:r>
          </a:p>
          <a:p>
            <a:pPr algn="just" hangingPunct="0"/>
            <a:r>
              <a:rPr lang="ru-RU" dirty="0"/>
              <a:t>1. Растворение </a:t>
            </a:r>
            <a:r>
              <a:rPr lang="ru-RU" u="sng" dirty="0"/>
              <a:t>кристаллических</a:t>
            </a:r>
            <a:r>
              <a:rPr lang="ru-RU" dirty="0"/>
              <a:t> веществ часто идет с поглощением теплоты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 </a:t>
            </a:r>
            <a:r>
              <a:rPr lang="ru-RU" dirty="0">
                <a:sym typeface="Symbol" panose="05050102010706020507" pitchFamily="18" charset="2"/>
              </a:rPr>
              <a:t></a:t>
            </a:r>
            <a:r>
              <a:rPr lang="ru-RU" dirty="0"/>
              <a:t> 0 </a:t>
            </a:r>
            <a:r>
              <a:rPr lang="ru-RU" dirty="0">
                <a:sym typeface="Symbol" panose="05050102010706020507" pitchFamily="18" charset="2"/>
              </a:rPr>
              <a:t></a:t>
            </a:r>
            <a:r>
              <a:rPr lang="ru-RU" dirty="0"/>
              <a:t> затрата энергии на разрыв химических связей) и обычно сопровождается ростом энтропии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S </a:t>
            </a:r>
            <a:r>
              <a:rPr lang="ru-RU" dirty="0">
                <a:sym typeface="Symbol" panose="05050102010706020507" pitchFamily="18" charset="2"/>
              </a:rPr>
              <a:t></a:t>
            </a:r>
            <a:r>
              <a:rPr lang="ru-RU" dirty="0"/>
              <a:t> 0 – увеличение числа частиц). Согласно уравнению Гиббса-Гельмгольца </a:t>
            </a:r>
            <a:r>
              <a:rPr lang="ru-RU" b="1" dirty="0">
                <a:sym typeface="Symbol" panose="05050102010706020507" pitchFamily="18" charset="2"/>
              </a:rPr>
              <a:t></a:t>
            </a:r>
            <a:r>
              <a:rPr lang="en-US" b="1" dirty="0"/>
              <a:t>G</a:t>
            </a:r>
            <a:r>
              <a:rPr lang="ru-RU" b="1" dirty="0"/>
              <a:t> = </a:t>
            </a:r>
            <a:r>
              <a:rPr lang="ru-RU" b="1" dirty="0">
                <a:sym typeface="Symbol" panose="05050102010706020507" pitchFamily="18" charset="2"/>
              </a:rPr>
              <a:t></a:t>
            </a:r>
            <a:r>
              <a:rPr lang="ru-RU" b="1" dirty="0"/>
              <a:t>Н - Т</a:t>
            </a:r>
            <a:r>
              <a:rPr lang="ru-RU" b="1" dirty="0">
                <a:sym typeface="Symbol" panose="05050102010706020507" pitchFamily="18" charset="2"/>
              </a:rPr>
              <a:t></a:t>
            </a:r>
            <a:r>
              <a:rPr lang="en-US" b="1" dirty="0"/>
              <a:t>S </a:t>
            </a:r>
            <a:r>
              <a:rPr lang="ru-RU" b="1" dirty="0"/>
              <a:t>,  </a:t>
            </a:r>
            <a:r>
              <a:rPr lang="ru-RU" dirty="0"/>
              <a:t>самопроизвольному течению процесса растворения кристаллических веществ в воде способствуют высокие температуры.</a:t>
            </a:r>
          </a:p>
          <a:p>
            <a:pPr algn="just" hangingPunct="0"/>
            <a:r>
              <a:rPr lang="ru-RU" dirty="0"/>
              <a:t>2. Растворение </a:t>
            </a:r>
            <a:r>
              <a:rPr lang="ru-RU" u="sng" dirty="0"/>
              <a:t>газов</a:t>
            </a:r>
            <a:r>
              <a:rPr lang="ru-RU" dirty="0"/>
              <a:t> в воде идет с выделением теплоты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 </a:t>
            </a:r>
            <a:r>
              <a:rPr lang="ru-RU" dirty="0">
                <a:sym typeface="Symbol" panose="05050102010706020507" pitchFamily="18" charset="2"/>
              </a:rPr>
              <a:t></a:t>
            </a:r>
            <a:r>
              <a:rPr lang="ru-RU" dirty="0"/>
              <a:t> 0) и уменьшением энтропии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S </a:t>
            </a:r>
            <a:r>
              <a:rPr lang="ru-RU" dirty="0">
                <a:sym typeface="Symbol" panose="05050102010706020507" pitchFamily="18" charset="2"/>
              </a:rPr>
              <a:t></a:t>
            </a:r>
            <a:r>
              <a:rPr lang="ru-RU" dirty="0"/>
              <a:t> 0), поэтому, согласно уравнению Гиббса-Гельмгольца,</a:t>
            </a:r>
            <a:r>
              <a:rPr lang="ru-RU" b="1" dirty="0"/>
              <a:t> </a:t>
            </a:r>
            <a:r>
              <a:rPr lang="ru-RU" dirty="0"/>
              <a:t>самопроизвольному течению процесса растворения газов в воде способствуют низкие температуры. </a:t>
            </a:r>
          </a:p>
          <a:p>
            <a:pPr algn="just" hangingPunct="0"/>
            <a:endParaRPr lang="ru-RU" dirty="0"/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096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 numCol="2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r>
              <a:rPr lang="ru-RU" dirty="0"/>
              <a:t>Зависимость растворимости некоторых твёрдых и газообразных веществ в воде от температуры														</a:t>
            </a:r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  <a:p>
            <a:pPr marL="447675" indent="-360363" algn="just"/>
            <a:r>
              <a:rPr lang="ru-RU" dirty="0"/>
              <a:t>Зависимость растворимости сульфата натрия в воде от температуры</a:t>
            </a:r>
          </a:p>
          <a:p>
            <a:pPr algn="just"/>
            <a:r>
              <a:rPr lang="en-US" dirty="0"/>
              <a:t>		</a:t>
            </a:r>
            <a:r>
              <a:rPr lang="ru-RU" dirty="0"/>
              <a:t>  		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B20CEB-A107-417E-A9F2-D9FD1BB69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5" t="14799" r="50000" b="11489"/>
          <a:stretch/>
        </p:blipFill>
        <p:spPr>
          <a:xfrm>
            <a:off x="692725" y="714195"/>
            <a:ext cx="2676351" cy="36922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0BA8F-BD3A-44EF-9DD8-23C00F82D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21" t="41135" r="48776" b="26808"/>
          <a:stretch/>
        </p:blipFill>
        <p:spPr>
          <a:xfrm>
            <a:off x="7500027" y="2399170"/>
            <a:ext cx="3835764" cy="2368533"/>
          </a:xfrm>
          <a:prstGeom prst="rect">
            <a:avLst/>
          </a:prstGeom>
        </p:spPr>
      </p:pic>
      <p:pic>
        <p:nvPicPr>
          <p:cNvPr id="10" name="Picture 2" descr="Solutions and Solubility - M3th Lab corporation ">
            <a:extLst>
              <a:ext uri="{FF2B5EF4-FFF2-40B4-BE49-F238E27FC236}">
                <a16:creationId xmlns:a16="http://schemas.microsoft.com/office/drawing/2014/main" id="{EF392A80-394D-4D08-B6EF-4D955620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561" y="544336"/>
            <a:ext cx="3362581" cy="403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79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581891"/>
                <a:ext cx="10316095" cy="567759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hangingPunct="0"/>
                <a:r>
                  <a:rPr lang="ru-RU" dirty="0"/>
                  <a:t>3. </a:t>
                </a:r>
                <a:r>
                  <a:rPr lang="ru-RU" u="sng" dirty="0"/>
                  <a:t>Растворимость газов </a:t>
                </a:r>
                <a:r>
                  <a:rPr lang="ru-RU" dirty="0"/>
                  <a:t>в жидкостях увеличивается с повышением давления.</a:t>
                </a:r>
              </a:p>
              <a:p>
                <a:r>
                  <a:rPr lang="ru-RU" b="1" dirty="0"/>
                  <a:t>Закон Генри: масса газа, растворяющаяся при постоянной температуре в данном объёме жидкости, прямо пропорциональна парциальному давлению газа над жидкостью.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/>
                  <a:t>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ru-RU" i="1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</a:t>
                </a:r>
                <a:r>
                  <a:rPr lang="ru-RU" dirty="0"/>
                  <a:t>константа Генри, зависящая от природы растворителя </a:t>
                </a:r>
              </a:p>
              <a:p>
                <a:pPr>
                  <a:spcBef>
                    <a:spcPts val="600"/>
                  </a:spcBef>
                </a:pPr>
                <a:r>
                  <a:rPr lang="ru-RU" dirty="0"/>
                  <a:t>и температуры, Р – парциальное давление газа.</a:t>
                </a:r>
              </a:p>
              <a:p>
                <a:pPr>
                  <a:spcBef>
                    <a:spcPts val="600"/>
                  </a:spcBef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581891"/>
                <a:ext cx="10316095" cy="5677594"/>
              </a:xfrm>
              <a:prstGeom prst="rect">
                <a:avLst/>
              </a:prstGeom>
              <a:blipFill>
                <a:blip r:embed="rId3"/>
                <a:stretch>
                  <a:fillRect l="-591" t="-10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D5C0533-F305-4D23-860E-05C3A4A13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269" y="2994525"/>
            <a:ext cx="1973584" cy="30512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FDA54-6C07-4BC6-8E65-9CF11F6DF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814" b="51098"/>
          <a:stretch/>
        </p:blipFill>
        <p:spPr>
          <a:xfrm>
            <a:off x="5384806" y="2807580"/>
            <a:ext cx="3875925" cy="320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5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581891"/>
            <a:ext cx="10316095" cy="567759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  <a:spcBef>
                <a:spcPts val="600"/>
              </a:spcBef>
            </a:pPr>
            <a:r>
              <a:rPr lang="ru-RU" dirty="0"/>
              <a:t>4. </a:t>
            </a:r>
            <a:r>
              <a:rPr lang="ru-RU" u="sng" dirty="0"/>
              <a:t>Растворимость жидкостей</a:t>
            </a:r>
            <a:r>
              <a:rPr lang="ru-RU" b="1" u="sng" dirty="0"/>
              <a:t> </a:t>
            </a:r>
            <a:r>
              <a:rPr lang="ru-RU" dirty="0"/>
              <a:t>в жидкостях обычно увеличивается с </a:t>
            </a:r>
          </a:p>
          <a:p>
            <a:pPr>
              <a:lnSpc>
                <a:spcPct val="60000"/>
              </a:lnSpc>
              <a:spcBef>
                <a:spcPts val="600"/>
              </a:spcBef>
            </a:pPr>
            <a:r>
              <a:rPr lang="ru-RU" dirty="0"/>
              <a:t>повышением температуры и почти не зависит от давления.</a:t>
            </a:r>
          </a:p>
          <a:p>
            <a:pPr>
              <a:lnSpc>
                <a:spcPct val="60000"/>
              </a:lnSpc>
              <a:spcBef>
                <a:spcPts val="600"/>
              </a:spcBef>
            </a:pPr>
            <a:r>
              <a:rPr lang="ru-RU" dirty="0"/>
              <a:t>Наибольшая растворимость достигается тогда, когда «подобное растворяется в подобном».</a:t>
            </a:r>
          </a:p>
          <a:p>
            <a:pPr>
              <a:lnSpc>
                <a:spcPct val="60000"/>
              </a:lnSpc>
              <a:spcBef>
                <a:spcPts val="600"/>
              </a:spcBef>
            </a:pPr>
            <a:endParaRPr lang="ru-RU" dirty="0"/>
          </a:p>
          <a:p>
            <a:pPr algn="just"/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Растворение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CuSO</a:t>
            </a:r>
            <a:r>
              <a:rPr lang="en-US" sz="20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·5H</a:t>
            </a:r>
            <a:r>
              <a:rPr lang="en-US" sz="20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O:</a:t>
            </a:r>
          </a:p>
          <a:p>
            <a:pPr algn="just"/>
            <a:r>
              <a:rPr lang="ru-RU" sz="2000" dirty="0">
                <a:latin typeface="Helvetica" panose="020B0604020202020204" pitchFamily="34" charset="0"/>
                <a:cs typeface="Helvetica" panose="020B0604020202020204" pitchFamily="34" charset="0"/>
              </a:rPr>
              <a:t>слева – в спирте</a:t>
            </a:r>
            <a:endParaRPr lang="ru-RU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ru-RU" dirty="0">
                <a:latin typeface="Helvetica" panose="020B0604020202020204" pitchFamily="34" charset="0"/>
                <a:cs typeface="Helvetica" panose="020B0604020202020204" pitchFamily="34" charset="0"/>
              </a:rPr>
              <a:t>справа – в воде</a:t>
            </a:r>
            <a:endParaRPr lang="ru-RU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60000"/>
              </a:lnSpc>
              <a:spcBef>
                <a:spcPts val="600"/>
              </a:spcBef>
            </a:pPr>
            <a:endParaRPr lang="ru-RU" dirty="0"/>
          </a:p>
          <a:p>
            <a:pPr>
              <a:lnSpc>
                <a:spcPct val="60000"/>
              </a:lnSpc>
              <a:spcBef>
                <a:spcPts val="600"/>
              </a:spcBef>
            </a:pPr>
            <a:endParaRPr lang="ru-RU" dirty="0"/>
          </a:p>
          <a:p>
            <a:pPr>
              <a:lnSpc>
                <a:spcPct val="60000"/>
              </a:lnSpc>
              <a:spcBef>
                <a:spcPts val="600"/>
              </a:spcBef>
            </a:pPr>
            <a:endParaRPr lang="ru-RU" dirty="0"/>
          </a:p>
          <a:p>
            <a:pPr>
              <a:lnSpc>
                <a:spcPct val="60000"/>
              </a:lnSpc>
              <a:spcBef>
                <a:spcPts val="600"/>
              </a:spcBef>
            </a:pPr>
            <a:endParaRPr lang="ru-RU" dirty="0"/>
          </a:p>
          <a:p>
            <a:pPr>
              <a:lnSpc>
                <a:spcPct val="60000"/>
              </a:lnSpc>
              <a:spcBef>
                <a:spcPts val="600"/>
              </a:spcBef>
            </a:pPr>
            <a:endParaRPr lang="ru-RU" dirty="0"/>
          </a:p>
          <a:p>
            <a:pPr algn="just">
              <a:spcBef>
                <a:spcPts val="600"/>
              </a:spcBef>
            </a:pPr>
            <a:r>
              <a:rPr lang="ru-RU" dirty="0"/>
              <a:t>В первом приближении вещества подразделяются на растворимые, малорастворимые и практически нерастворимые. Более точные значения приводятся в справочной литературе, при этом растворимость малорастворимых и практически не растворимых веществ выражается особой величиной – произведением растворимости.</a:t>
            </a:r>
          </a:p>
        </p:txBody>
      </p:sp>
      <p:pic>
        <p:nvPicPr>
          <p:cNvPr id="5" name="Picture 2" descr="Растворимость веществ | Подготовка к ЦТ и ЕГЭ по химии">
            <a:extLst>
              <a:ext uri="{FF2B5EF4-FFF2-40B4-BE49-F238E27FC236}">
                <a16:creationId xmlns:a16="http://schemas.microsoft.com/office/drawing/2014/main" id="{ED180118-EB0D-4B4E-B9B8-AF20F9BD5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38826" r="36363" b="10164"/>
          <a:stretch/>
        </p:blipFill>
        <p:spPr bwMode="auto">
          <a:xfrm>
            <a:off x="5145931" y="1662422"/>
            <a:ext cx="2690644" cy="310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Растворимость веществ | Подготовка к ЦТ и ЕГЭ по химии">
            <a:extLst>
              <a:ext uri="{FF2B5EF4-FFF2-40B4-BE49-F238E27FC236}">
                <a16:creationId xmlns:a16="http://schemas.microsoft.com/office/drawing/2014/main" id="{EFCC0C90-7FBE-4CDD-A86F-004CDA4C9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3" t="46401" r="5303" b="3093"/>
          <a:stretch/>
        </p:blipFill>
        <p:spPr bwMode="auto">
          <a:xfrm>
            <a:off x="8399785" y="1682361"/>
            <a:ext cx="2453236" cy="308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0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53352"/>
            <a:ext cx="10058400" cy="1450757"/>
          </a:xfrm>
        </p:spPr>
        <p:txBody>
          <a:bodyPr/>
          <a:lstStyle/>
          <a:p>
            <a:r>
              <a:rPr lang="ru-RU" b="1" dirty="0"/>
              <a:t>Свойства разбавленных растворов </a:t>
            </a:r>
            <a:r>
              <a:rPr lang="ru-RU" b="1" dirty="0" err="1"/>
              <a:t>неэлектролитов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9151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Разбавленные растворы приближаются к идеальным. Растворы называют </a:t>
            </a:r>
            <a:r>
              <a:rPr lang="ru-RU" b="1" dirty="0"/>
              <a:t>идеальными</a:t>
            </a:r>
            <a:r>
              <a:rPr lang="ru-RU" dirty="0"/>
              <a:t>, если образование таких растворов не сопровождается тепловыми и объемными эффектами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 = 0, 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V</a:t>
            </a:r>
            <a:r>
              <a:rPr lang="ru-RU" dirty="0"/>
              <a:t> = 0), а процесс идет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G </a:t>
            </a:r>
            <a:r>
              <a:rPr lang="ru-RU" dirty="0">
                <a:sym typeface="Symbol" panose="05050102010706020507" pitchFamily="18" charset="2"/>
              </a:rPr>
              <a:t></a:t>
            </a:r>
            <a:r>
              <a:rPr lang="ru-RU" dirty="0"/>
              <a:t> 0) за счет увеличения энтропии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S </a:t>
            </a:r>
            <a:r>
              <a:rPr lang="ru-RU" dirty="0"/>
              <a:t>&gt; 0). В таких растворах частицы растворенного вещества находятся на большом расстоянии друг от друга и их взаимное влияние отсутствует, а растворитель не изменяет своих свойств. </a:t>
            </a:r>
          </a:p>
          <a:p>
            <a:pPr algn="just"/>
            <a:r>
              <a:rPr lang="ru-RU" dirty="0"/>
              <a:t>Свойства идеальных жидких растворов называют </a:t>
            </a:r>
            <a:r>
              <a:rPr lang="ru-RU" b="1" dirty="0" err="1"/>
              <a:t>коллигативными</a:t>
            </a:r>
            <a:r>
              <a:rPr lang="ru-RU" dirty="0"/>
              <a:t> (коллективными). Они зависят только от концентрации растворенного вещества и природы растворителя и практически не зависят от природы растворенных веществ. </a:t>
            </a:r>
          </a:p>
          <a:p>
            <a:pPr algn="just"/>
            <a:r>
              <a:rPr lang="ru-RU" dirty="0"/>
              <a:t>1. Давление пара растворителя над раствором.</a:t>
            </a:r>
          </a:p>
          <a:p>
            <a:pPr algn="just"/>
            <a:r>
              <a:rPr lang="ru-RU" dirty="0"/>
              <a:t>2. Температура кипения растворов.</a:t>
            </a:r>
          </a:p>
          <a:p>
            <a:pPr algn="just"/>
            <a:r>
              <a:rPr lang="ru-RU" dirty="0"/>
              <a:t>3. Температура кристаллизации растворов.</a:t>
            </a:r>
          </a:p>
          <a:p>
            <a:pPr algn="just"/>
            <a:r>
              <a:rPr lang="ru-RU" dirty="0"/>
              <a:t>4. Осмотическое давление.</a:t>
            </a:r>
          </a:p>
        </p:txBody>
      </p:sp>
    </p:spTree>
    <p:extLst>
      <p:ext uri="{BB962C8B-B14F-4D97-AF65-F5344CB8AC3E}">
        <p14:creationId xmlns:p14="http://schemas.microsoft.com/office/powerpoint/2010/main" val="2481369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b="1" dirty="0"/>
                  <a:t>1. Давление насыщенного пара растворителя над раствором.</a:t>
                </a:r>
              </a:p>
              <a:p>
                <a:pPr algn="just"/>
                <a:r>
                  <a:rPr lang="ru-RU" sz="1800" dirty="0"/>
                  <a:t>Давление насыщенного пара растворителя над раствором всегда меньше, чем над чистым растворителем.</a:t>
                </a:r>
              </a:p>
              <a:p>
                <a:pPr algn="just"/>
                <a:r>
                  <a:rPr lang="ru-RU" b="1" dirty="0"/>
                  <a:t>Первый закон Рауля: </a:t>
                </a:r>
                <a:r>
                  <a:rPr lang="ru-RU" dirty="0"/>
                  <a:t>относительное понижение давления насыщенного пара растворителя над раствором равно мольной доле растворенного вещества.</a:t>
                </a: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Sup>
                          <m:sSub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	</a:t>
                </a:r>
                <a:endParaRPr lang="ru-RU" dirty="0"/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давление насыщенного пара </a:t>
                </a:r>
              </a:p>
              <a:p>
                <a:pPr algn="just"/>
                <a:r>
                  <a:rPr lang="ru-RU" dirty="0"/>
                  <a:t>растворителя над чистым растворителем;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- давление насыщенного пара </a:t>
                </a:r>
              </a:p>
              <a:p>
                <a:pPr algn="just"/>
                <a:r>
                  <a:rPr lang="ru-RU" dirty="0"/>
                  <a:t>растворителя над раствором;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- мольная доля </a:t>
                </a:r>
              </a:p>
              <a:p>
                <a:pPr algn="just"/>
                <a:r>
                  <a:rPr lang="ru-RU" dirty="0"/>
                  <a:t>растворенного вещества.</a:t>
                </a:r>
              </a:p>
              <a:p>
                <a:pPr algn="just"/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t="-1022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24CB35C9-2D72-41AA-9099-EC54F21E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BD3889-5B2E-4A9C-9B52-81E1940BC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1" t="69332" r="20278" b="822"/>
          <a:stretch/>
        </p:blipFill>
        <p:spPr>
          <a:xfrm>
            <a:off x="5836261" y="2392095"/>
            <a:ext cx="5579555" cy="37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71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b="1" dirty="0"/>
                  <a:t>2. Температура кипения растворов.</a:t>
                </a:r>
              </a:p>
              <a:p>
                <a:pPr algn="just"/>
                <a:endParaRPr lang="ru-RU" sz="1800" dirty="0"/>
              </a:p>
              <a:p>
                <a:pPr algn="just"/>
                <a:r>
                  <a:rPr lang="ru-RU" dirty="0"/>
                  <a:t>						</a:t>
                </a:r>
                <a:endParaRPr lang="ru-RU" sz="1800" dirty="0"/>
              </a:p>
              <a:p>
                <a:pPr algn="just"/>
                <a:endParaRPr lang="ru-RU" sz="1800" dirty="0"/>
              </a:p>
              <a:p>
                <a:pPr algn="just"/>
                <a:endParaRPr lang="ru-RU" sz="1800" dirty="0"/>
              </a:p>
              <a:p>
                <a:pPr algn="just"/>
                <a:endParaRPr lang="ru-RU" sz="1800" dirty="0"/>
              </a:p>
              <a:p>
                <a:pPr algn="just"/>
                <a:endParaRPr lang="ru-RU" sz="1800" dirty="0"/>
              </a:p>
              <a:p>
                <a:pPr algn="just"/>
                <a:endParaRPr lang="ru-RU" sz="1800" dirty="0"/>
              </a:p>
              <a:p>
                <a:pPr algn="just"/>
                <a:r>
                  <a:rPr lang="ru-RU" sz="1800" dirty="0"/>
                  <a:t>Первое следствие из закона Рауля: температура кипения раствора всегда выше температуры кипения чистого растворителя.</a:t>
                </a:r>
              </a:p>
              <a:p>
                <a:pPr algn="just"/>
                <a:r>
                  <a:rPr lang="ru-RU" b="1" dirty="0"/>
                  <a:t>Второй закон Рауля для кипения: </a:t>
                </a:r>
                <a:r>
                  <a:rPr lang="ru-RU" dirty="0"/>
                  <a:t>повышение температуры кипения раствора относительно чистого растворителя пропорционально моляльной концентрации раствора.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кип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кип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р−ра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кип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р−ля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эб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	</a:t>
                </a:r>
                <a:endParaRPr lang="ru-RU" dirty="0"/>
              </a:p>
              <a:p>
                <a:pPr algn="just"/>
                <a:r>
                  <a:rPr lang="en-US" sz="1800" dirty="0">
                    <a:hlinkClick r:id="rId2"/>
                  </a:rPr>
                  <a:t>https://www.instagram.com/p/BhgZ61BHiMp/?igshid=1kw5h4q1r810y</a:t>
                </a:r>
                <a:endParaRPr lang="ru-RU" sz="1800" dirty="0"/>
              </a:p>
              <a:p>
                <a:pPr algn="just"/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3"/>
                <a:stretch>
                  <a:fillRect t="-1022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24CB35C9-2D72-41AA-9099-EC54F21E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7C5D52-0BB8-40EA-A12D-2C727BC2A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03" t="33617" r="21968" b="7660"/>
          <a:stretch/>
        </p:blipFill>
        <p:spPr>
          <a:xfrm>
            <a:off x="5843036" y="598515"/>
            <a:ext cx="5329269" cy="31031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B7D23F-CDDC-4F9C-81F2-458D2FD99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73" y="598515"/>
            <a:ext cx="52959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8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b="1" dirty="0"/>
                  <a:t>3</a:t>
                </a:r>
                <a:r>
                  <a:rPr lang="ru-RU" b="1" dirty="0"/>
                  <a:t>. Температура кристаллизации растворов.</a:t>
                </a:r>
              </a:p>
              <a:p>
                <a:pPr algn="just"/>
                <a:endParaRPr lang="ru-RU" sz="1800" dirty="0"/>
              </a:p>
              <a:p>
                <a:pPr algn="just"/>
                <a:r>
                  <a:rPr lang="ru-RU" dirty="0"/>
                  <a:t>						</a:t>
                </a:r>
                <a:endParaRPr lang="ru-RU" sz="1800" dirty="0"/>
              </a:p>
              <a:p>
                <a:pPr algn="just"/>
                <a:endParaRPr lang="ru-RU" sz="1800" dirty="0"/>
              </a:p>
              <a:p>
                <a:pPr algn="just"/>
                <a:endParaRPr lang="ru-RU" sz="1800" dirty="0"/>
              </a:p>
              <a:p>
                <a:pPr algn="just"/>
                <a:endParaRPr lang="ru-RU" sz="1800" dirty="0"/>
              </a:p>
              <a:p>
                <a:pPr algn="just"/>
                <a:endParaRPr lang="ru-RU" sz="1800" dirty="0"/>
              </a:p>
              <a:p>
                <a:pPr algn="just"/>
                <a:endParaRPr lang="ru-RU" sz="1800" dirty="0"/>
              </a:p>
              <a:p>
                <a:pPr algn="just"/>
                <a:r>
                  <a:rPr lang="ru-RU" sz="1800" dirty="0"/>
                  <a:t>Второе следствие из закона Рауля: температура кристаллизации раствора всегда ниже температуры кристаллизации чистого растворителя.</a:t>
                </a:r>
              </a:p>
              <a:p>
                <a:pPr algn="just"/>
                <a:r>
                  <a:rPr lang="ru-RU" b="1" dirty="0"/>
                  <a:t>Второй закон Рауля для замерзания: </a:t>
                </a:r>
                <a:r>
                  <a:rPr lang="ru-RU" dirty="0"/>
                  <a:t>понижение температуры замерзания раствора относительно чистого растворителя пропорционально моляльной концентрации раствора.</a:t>
                </a:r>
                <a:endParaRPr lang="ru-RU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кр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р р−ля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р р−ра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кр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	</a:t>
                </a:r>
                <a:endParaRPr lang="ru-RU" dirty="0"/>
              </a:p>
              <a:p>
                <a:pPr algn="just"/>
                <a:r>
                  <a:rPr lang="en-US" sz="1800" dirty="0">
                    <a:hlinkClick r:id="rId2"/>
                  </a:rPr>
                  <a:t>https://www.instagram.com/p/BhgZ61BHiMp/?igshid=1kw5h4q1r810y</a:t>
                </a:r>
                <a:endParaRPr lang="ru-RU" sz="1800" dirty="0"/>
              </a:p>
              <a:p>
                <a:pPr algn="just"/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3"/>
                <a:stretch>
                  <a:fillRect t="-1022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24CB35C9-2D72-41AA-9099-EC54F21E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D02FFD-3757-41F0-9AAF-6A7160C79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03" t="33617" r="21968" b="7660"/>
          <a:stretch/>
        </p:blipFill>
        <p:spPr>
          <a:xfrm>
            <a:off x="6096000" y="598515"/>
            <a:ext cx="5329269" cy="31031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B7D23F-CDDC-4F9C-81F2-458D2FD99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73" y="598515"/>
            <a:ext cx="52959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6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3</a:t>
            </a:r>
            <a:r>
              <a:rPr lang="ru-RU" b="1" dirty="0"/>
              <a:t>. Температура кристаллизации растворов.</a:t>
            </a:r>
          </a:p>
          <a:p>
            <a:pPr algn="just"/>
            <a:endParaRPr lang="ru-RU" sz="1800" dirty="0"/>
          </a:p>
          <a:p>
            <a:pPr algn="just"/>
            <a:r>
              <a:rPr lang="ru-RU" dirty="0"/>
              <a:t>						</a:t>
            </a:r>
            <a:endParaRPr lang="ru-RU" sz="1800" dirty="0"/>
          </a:p>
          <a:p>
            <a:pPr algn="just"/>
            <a:endParaRPr lang="ru-RU" sz="1800" dirty="0"/>
          </a:p>
          <a:p>
            <a:pPr algn="just"/>
            <a:endParaRPr lang="ru-RU" sz="1800" dirty="0"/>
          </a:p>
          <a:p>
            <a:pPr algn="just"/>
            <a:endParaRPr lang="ru-RU" sz="1800" dirty="0"/>
          </a:p>
          <a:p>
            <a:pPr algn="just"/>
            <a:endParaRPr lang="ru-RU" sz="1800" dirty="0"/>
          </a:p>
          <a:p>
            <a:pPr algn="just"/>
            <a:endParaRPr lang="ru-RU" sz="1800" dirty="0"/>
          </a:p>
          <a:p>
            <a:pPr algn="just"/>
            <a:endParaRPr lang="ru-RU" sz="18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4CB35C9-2D72-41AA-9099-EC54F21E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https://avatars.mds.yandex.net/get-zen_doc/1710676/pub_5dcd1ae1ff3a313b56ed85ae_5dd8280c4b1a762d7ecbb21c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4" y="943637"/>
            <a:ext cx="6902127" cy="473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cs11.pikabu.ru/post_img/2020/01/02/8/og_og_15779710552556652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245" y="943638"/>
            <a:ext cx="4038356" cy="21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kipmu.ru/wp-content/uploads/kobrkrpsm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245" y="3402259"/>
            <a:ext cx="4038356" cy="227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12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b="1" dirty="0"/>
                  <a:t>4</a:t>
                </a:r>
                <a:r>
                  <a:rPr lang="ru-RU" b="1" dirty="0"/>
                  <a:t>. Осмотическое давление.</a:t>
                </a:r>
              </a:p>
              <a:p>
                <a:pPr algn="just"/>
                <a:r>
                  <a:rPr lang="ru-RU" b="1" dirty="0"/>
                  <a:t>Осмос </a:t>
                </a:r>
                <a:r>
                  <a:rPr lang="ru-RU" b="1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явление односторонней диффузии через полупроницаемую перегородку, разделяющую раствор и чистый растворитель или два раствора разной концентрации.</a:t>
                </a:r>
              </a:p>
              <a:p>
                <a:pPr algn="just"/>
                <a:r>
                  <a:rPr lang="ru-RU" dirty="0"/>
                  <a:t>Осмотическое давление раствора равно такому давлению, которое создавало бы растворенное вещество в объеме раствора, если бы оно находилось в газообразном состоянии </a:t>
                </a:r>
                <a:r>
                  <a:rPr lang="ru-RU" b="1" dirty="0"/>
                  <a:t>(принцип Вант-Гоффа).</a:t>
                </a:r>
                <a:r>
                  <a:rPr lang="ru-RU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осм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𝑅𝑇</m:t>
                    </m:r>
                  </m:oMath>
                </a14:m>
                <a:r>
                  <a:rPr lang="ru-RU" dirty="0"/>
                  <a:t>      				</a:t>
                </a:r>
              </a:p>
              <a:p>
                <a:pPr algn="just"/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молярная </a:t>
                </a:r>
                <a:endParaRPr lang="ru-RU" dirty="0" smtClean="0"/>
              </a:p>
              <a:p>
                <a:pPr algn="just"/>
                <a:r>
                  <a:rPr lang="ru-RU" dirty="0" smtClean="0"/>
                  <a:t>концентрация раствора</a:t>
                </a:r>
                <a:r>
                  <a:rPr lang="ru-RU" dirty="0"/>
                  <a:t>;    </a:t>
                </a:r>
              </a:p>
              <a:p>
                <a:pPr algn="just"/>
                <a:r>
                  <a:rPr lang="ru-RU" dirty="0"/>
                  <a:t>R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универсальная </a:t>
                </a:r>
                <a:endParaRPr lang="ru-RU" dirty="0" smtClean="0"/>
              </a:p>
              <a:p>
                <a:pPr algn="just"/>
                <a:r>
                  <a:rPr lang="ru-RU" dirty="0" smtClean="0"/>
                  <a:t>газовая </a:t>
                </a:r>
                <a:r>
                  <a:rPr lang="ru-RU" dirty="0"/>
                  <a:t>постоянная; </a:t>
                </a:r>
              </a:p>
              <a:p>
                <a:pPr algn="just"/>
                <a:r>
                  <a:rPr lang="ru-RU" dirty="0"/>
                  <a:t>T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абсолютная температура. </a:t>
                </a:r>
              </a:p>
              <a:p>
                <a:pPr algn="just"/>
                <a:endParaRPr lang="ru-RU" sz="1800" dirty="0"/>
              </a:p>
              <a:p>
                <a:pPr algn="just">
                  <a:lnSpc>
                    <a:spcPct val="80000"/>
                  </a:lnSpc>
                  <a:spcBef>
                    <a:spcPts val="600"/>
                  </a:spcBef>
                </a:pPr>
                <a:r>
                  <a:rPr lang="ru-RU" dirty="0"/>
                  <a:t>В технике используют обратный осмос, </a:t>
                </a:r>
              </a:p>
              <a:p>
                <a:pPr algn="just">
                  <a:lnSpc>
                    <a:spcPct val="80000"/>
                  </a:lnSpc>
                  <a:spcBef>
                    <a:spcPts val="600"/>
                  </a:spcBef>
                </a:pPr>
                <a:r>
                  <a:rPr lang="ru-RU" dirty="0"/>
                  <a:t>происходящий при приложении к раствору давления, превышающего осмотическое. Тогда через полупроницаемую перегородку "выдавливается" чистый растворитель. Обратный осмос применяется для очистки сточных вод и опреснения морской воды.</a:t>
                </a:r>
              </a:p>
              <a:p>
                <a:pPr algn="just"/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3"/>
                <a:stretch>
                  <a:fillRect t="-1329" r="-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24CB35C9-2D72-41AA-9099-EC54F21E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9BE099-B40F-4DD7-95FD-ED72DF09C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5C04B9B-E144-4E0C-9620-815DBFFD12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991430"/>
              </p:ext>
            </p:extLst>
          </p:nvPr>
        </p:nvGraphicFramePr>
        <p:xfrm>
          <a:off x="3698413" y="2050240"/>
          <a:ext cx="2198979" cy="215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Точечный рисунок" r:id="rId4" imgW="1724195" imgH="1685950" progId="Paint.Picture">
                  <p:embed/>
                </p:oleObj>
              </mc:Choice>
              <mc:Fallback>
                <p:oleObj name="Точечный рисунок" r:id="rId4" imgW="1724195" imgH="1685950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413" y="2050240"/>
                        <a:ext cx="2198979" cy="21503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F5C98E40-2400-45F4-88FA-B9F22BAB4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4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E809B0-49AF-0FF1-2746-21AED5C158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72" t="63727" r="6172" b="3116"/>
          <a:stretch/>
        </p:blipFill>
        <p:spPr>
          <a:xfrm>
            <a:off x="6138557" y="2363927"/>
            <a:ext cx="5543596" cy="18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6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Дисперсные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Если в каком-либо веществе (среде) распределено в виде мелких частиц другое вещество, то такая система называется </a:t>
            </a:r>
            <a:r>
              <a:rPr lang="ru-RU" b="1" dirty="0"/>
              <a:t>дисперсной (ДС)</a:t>
            </a:r>
            <a:r>
              <a:rPr lang="ru-RU" dirty="0"/>
              <a:t> (</a:t>
            </a:r>
            <a:r>
              <a:rPr lang="ru-RU" dirty="0" err="1"/>
              <a:t>диспергировать</a:t>
            </a:r>
            <a:r>
              <a:rPr lang="ru-RU" dirty="0"/>
              <a:t> </a:t>
            </a:r>
            <a:r>
              <a:rPr lang="ru-RU" dirty="0">
                <a:sym typeface="Symbol" panose="05050102010706020507" pitchFamily="18" charset="2"/>
              </a:rPr>
              <a:t></a:t>
            </a:r>
            <a:r>
              <a:rPr lang="ru-RU" dirty="0"/>
              <a:t> значит измельчать).</a:t>
            </a:r>
          </a:p>
          <a:p>
            <a:r>
              <a:rPr lang="ru-RU" dirty="0"/>
              <a:t>Такие системы состоят из двух фаз:</a:t>
            </a:r>
          </a:p>
          <a:p>
            <a:r>
              <a:rPr lang="ru-RU" dirty="0"/>
              <a:t>- сплошная фаза (в чём распределено) - дисперсионная среда;</a:t>
            </a:r>
          </a:p>
          <a:p>
            <a:r>
              <a:rPr lang="ru-RU" dirty="0"/>
              <a:t>- раздробленная и равномерно распределённая в первой (что распределено) – дисперсная фаза.</a:t>
            </a:r>
          </a:p>
          <a:p>
            <a:pPr algn="just"/>
            <a:r>
              <a:rPr lang="ru-RU" dirty="0"/>
              <a:t>В зависимости от агрегатного состояния распределяемого вещества и среды различают девять типов ДС (</a:t>
            </a:r>
            <a:r>
              <a:rPr lang="ru-RU" dirty="0" err="1"/>
              <a:t>газ</a:t>
            </a:r>
            <a:r>
              <a:rPr lang="ru-RU" dirty="0" err="1">
                <a:sym typeface="Symbol" panose="05050102010706020507" pitchFamily="18" charset="2"/>
              </a:rPr>
              <a:t></a:t>
            </a:r>
            <a:r>
              <a:rPr lang="ru-RU" dirty="0" err="1"/>
              <a:t>жидкость</a:t>
            </a:r>
            <a:r>
              <a:rPr lang="ru-RU" dirty="0"/>
              <a:t>; </a:t>
            </a:r>
            <a:r>
              <a:rPr lang="ru-RU" dirty="0" err="1"/>
              <a:t>газ</a:t>
            </a:r>
            <a:r>
              <a:rPr lang="ru-RU" dirty="0" err="1">
                <a:sym typeface="Symbol" panose="05050102010706020507" pitchFamily="18" charset="2"/>
              </a:rPr>
              <a:t></a:t>
            </a:r>
            <a:r>
              <a:rPr lang="ru-RU" dirty="0" err="1"/>
              <a:t>тв</a:t>
            </a:r>
            <a:r>
              <a:rPr lang="ru-RU" dirty="0"/>
              <a:t>.; </a:t>
            </a:r>
            <a:r>
              <a:rPr lang="ru-RU" dirty="0" err="1"/>
              <a:t>жидкость</a:t>
            </a:r>
            <a:r>
              <a:rPr lang="ru-RU" dirty="0" err="1">
                <a:sym typeface="Symbol" panose="05050102010706020507" pitchFamily="18" charset="2"/>
              </a:rPr>
              <a:t></a:t>
            </a:r>
            <a:r>
              <a:rPr lang="ru-RU" dirty="0" err="1"/>
              <a:t>жидкость</a:t>
            </a:r>
            <a:r>
              <a:rPr lang="ru-RU" dirty="0"/>
              <a:t> и т.д.). Наибольшее значение для химии имеют ДС, в которых средой является жидкость.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855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Растворы электролитов</a:t>
            </a:r>
            <a:br>
              <a:rPr lang="ru-RU" b="1" dirty="0"/>
            </a:br>
            <a:r>
              <a:rPr lang="ru-RU" b="1" dirty="0"/>
              <a:t>Теория электролитической диссоциации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ru-RU" b="1" dirty="0"/>
                  <a:t>Электролиты</a:t>
                </a:r>
                <a:r>
                  <a:rPr lang="ru-RU" dirty="0"/>
                  <a:t>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это вещества, растворы которых, в отличие от растворов </a:t>
                </a:r>
                <a:r>
                  <a:rPr lang="ru-RU" dirty="0" err="1"/>
                  <a:t>неэлектролитов</a:t>
                </a:r>
                <a:r>
                  <a:rPr lang="ru-RU" dirty="0"/>
                  <a:t>, проводят электрический ток, так как в растворах электролитов имеются подвижные заряженные частицы (ионы).</a:t>
                </a:r>
              </a:p>
              <a:p>
                <a:pPr algn="just"/>
                <a:r>
                  <a:rPr lang="ru-RU" dirty="0"/>
                  <a:t>Процесс распада вещества на ионы при растворении называется </a:t>
                </a:r>
                <a:r>
                  <a:rPr lang="ru-RU" b="1" dirty="0"/>
                  <a:t>электролитической диссоциацией.</a:t>
                </a:r>
              </a:p>
              <a:p>
                <a:pPr algn="just"/>
                <a:endParaRPr lang="ru-RU" b="1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𝑵𝒂𝑪𝒍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𝑵𝒂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𝑪𝒍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ru-RU" b="1" dirty="0"/>
              </a:p>
              <a:p>
                <a:pPr algn="just"/>
                <a:endParaRPr lang="ru-RU" b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1970" r="-15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DC53E4-E706-43F2-96DC-B81CCB4EE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24" t="19364" r="64735" b="40210"/>
          <a:stretch/>
        </p:blipFill>
        <p:spPr>
          <a:xfrm>
            <a:off x="4073944" y="3292813"/>
            <a:ext cx="2675108" cy="2772383"/>
          </a:xfrm>
          <a:prstGeom prst="rect">
            <a:avLst/>
          </a:prstGeom>
        </p:spPr>
      </p:pic>
      <p:pic>
        <p:nvPicPr>
          <p:cNvPr id="6" name="Picture 2" descr="https://player.slideplayer.com/68/11983760/slides/slide_8.jpg">
            <a:extLst>
              <a:ext uri="{FF2B5EF4-FFF2-40B4-BE49-F238E27FC236}">
                <a16:creationId xmlns:a16="http://schemas.microsoft.com/office/drawing/2014/main" id="{E2F2AD03-9EB6-008F-98A8-4B4535502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t="17408" r="17979" b="12579"/>
          <a:stretch/>
        </p:blipFill>
        <p:spPr bwMode="auto">
          <a:xfrm>
            <a:off x="7323079" y="3383732"/>
            <a:ext cx="3598899" cy="27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799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4CB35C9-2D72-41AA-9099-EC54F21E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9BE099-B40F-4DD7-95FD-ED72DF09C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C98E40-2400-45F4-88FA-B9F22BAB4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4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75" y="369676"/>
            <a:ext cx="7967049" cy="57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b="1" dirty="0"/>
                  <a:t>Основные положения теории электролитической диссоциации С. Аррениуса 1887г.:</a:t>
                </a:r>
              </a:p>
              <a:p>
                <a:pPr algn="just"/>
                <a:r>
                  <a:rPr lang="ru-RU" b="1" dirty="0"/>
                  <a:t>1)</a:t>
                </a:r>
                <a:r>
                  <a:rPr lang="ru-RU" dirty="0"/>
                  <a:t> при растворении вещество полностью или частично распадается на ионы, что и увеличивает электропроводность растворов по сравнению с растворителем;</a:t>
                </a:r>
              </a:p>
              <a:p>
                <a:pPr algn="just"/>
                <a:r>
                  <a:rPr lang="ru-RU" b="1" dirty="0"/>
                  <a:t>2) </a:t>
                </a:r>
                <a:r>
                  <a:rPr lang="ru-RU" dirty="0"/>
                  <a:t>ионы в растворе образуют </a:t>
                </a:r>
                <a:r>
                  <a:rPr lang="ru-RU" dirty="0" err="1"/>
                  <a:t>ионосольваты</a:t>
                </a:r>
                <a:r>
                  <a:rPr lang="ru-RU" dirty="0"/>
                  <a:t> (</a:t>
                </a:r>
                <a:r>
                  <a:rPr lang="ru-RU" dirty="0" err="1"/>
                  <a:t>ионогидраты</a:t>
                </a:r>
                <a:r>
                  <a:rPr lang="ru-RU" dirty="0"/>
                  <a:t>) с помощью сил различной природы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от донорно-акцепторных до </a:t>
                </a:r>
                <a:r>
                  <a:rPr lang="ru-RU" dirty="0" err="1"/>
                  <a:t>вандерваальсовых</a:t>
                </a:r>
                <a:r>
                  <a:rPr lang="ru-RU" dirty="0"/>
                  <a:t>; при этом концентрация свободного растворителя в растворе уменьшается;</a:t>
                </a:r>
              </a:p>
              <a:p>
                <a:pPr algn="just"/>
                <a:r>
                  <a:rPr lang="ru-RU" b="1" dirty="0"/>
                  <a:t>3) </a:t>
                </a:r>
                <a:r>
                  <a:rPr lang="ru-RU" dirty="0"/>
                  <a:t>сильно разбавленные растворы электролитов во многих случаях ведут себя как идеальные, их свойства определяются в основном числом частиц в растворе и не зависят от природы этих частиц;</a:t>
                </a:r>
              </a:p>
              <a:p>
                <a:pPr algn="just"/>
                <a:r>
                  <a:rPr lang="ru-RU" b="1" dirty="0"/>
                  <a:t>4) </a:t>
                </a:r>
                <a:r>
                  <a:rPr lang="ru-RU" dirty="0"/>
                  <a:t>в концентрированных растворах имеет место отклонение от свойств идеальных растворов из-за сильного взаимодействия противоположно заряженных ионов, которые образуют сложные частицы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нейтральные и заряженные, что уменьшает количество частиц по сравнению с тем, что получилось при диссоциации.</a:t>
                </a:r>
              </a:p>
              <a:p>
                <a:pPr algn="just"/>
                <a:r>
                  <a:rPr lang="ru-RU" b="1" dirty="0"/>
                  <a:t>Степень электролитической диссоциации (</a:t>
                </a:r>
                <a:r>
                  <a:rPr lang="ru-RU" b="1" dirty="0">
                    <a:sym typeface="Symbol" panose="05050102010706020507" pitchFamily="18" charset="2"/>
                  </a:rPr>
                  <a:t></a:t>
                </a:r>
                <a:r>
                  <a:rPr lang="ru-RU" b="1" dirty="0"/>
                  <a:t>)</a:t>
                </a:r>
                <a:r>
                  <a:rPr lang="en-US" b="1" dirty="0"/>
                  <a:t> – </a:t>
                </a:r>
                <a:r>
                  <a:rPr lang="ru-RU" dirty="0"/>
                  <a:t>количественная характеристика процесса диссоциации: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продис.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раствеорён.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	</a:t>
                </a:r>
                <a:r>
                  <a:rPr lang="ru-RU" dirty="0"/>
                  <a:t>где </a:t>
                </a:r>
                <a:r>
                  <a:rPr lang="en-US" dirty="0"/>
                  <a:t>n – </a:t>
                </a:r>
                <a:r>
                  <a:rPr lang="ru-RU" dirty="0"/>
                  <a:t>количество молекул распавшихся на ионы,</a:t>
                </a:r>
              </a:p>
              <a:p>
                <a:pPr marL="201168" lvl="1" indent="0" algn="just">
                  <a:buNone/>
                </a:pPr>
                <a:r>
                  <a:rPr lang="ru-RU" dirty="0"/>
                  <a:t>		       </a:t>
                </a:r>
                <a:r>
                  <a:rPr lang="en-US" dirty="0"/>
                  <a:t>N – </a:t>
                </a:r>
                <a:r>
                  <a:rPr lang="ru-RU" dirty="0"/>
                  <a:t>общее количество молекул введённых в раствор.     </a:t>
                </a:r>
              </a:p>
              <a:p>
                <a:pPr algn="just"/>
                <a:endParaRPr lang="ru-RU" sz="1800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591" t="-1431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24CB35C9-2D72-41AA-9099-EC54F21E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9BE099-B40F-4DD7-95FD-ED72DF09C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C98E40-2400-45F4-88FA-B9F22BAB4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4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3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dirty="0"/>
                  <a:t>В растворах слабых электролитов устанавливается равновесие между недиссоциированными молекулами и продуктами их диссоциации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ионами. </a:t>
                </a:r>
              </a:p>
              <a:p>
                <a:pPr algn="just"/>
                <a:r>
                  <a:rPr lang="ru-RU" sz="1800" b="1" dirty="0"/>
                  <a:t>Закон разбавления </a:t>
                </a:r>
                <a:r>
                  <a:rPr lang="ru-RU" sz="1800" b="1" dirty="0" err="1"/>
                  <a:t>Оствальда</a:t>
                </a:r>
                <a:r>
                  <a:rPr lang="ru-RU" sz="1800" b="1" dirty="0"/>
                  <a:t> </a:t>
                </a:r>
                <a:r>
                  <a:rPr lang="ru-RU" sz="1800" dirty="0"/>
                  <a:t>для слабого бинарного электролита: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ru-RU" sz="18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sz="1800" b="0" i="1" smtClean="0">
                            <a:latin typeface="Cambria Math" panose="02040503050406030204" pitchFamily="18" charset="0"/>
                          </a:rPr>
                          <m:t>Д</m:t>
                        </m:r>
                      </m:sub>
                    </m:sSub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/>
                  <a:t>		</a:t>
                </a:r>
                <a:r>
                  <a:rPr lang="ru-RU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ru-RU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ru-RU" sz="1800" i="1">
                                    <a:latin typeface="Cambria Math" panose="02040503050406030204" pitchFamily="18" charset="0"/>
                                  </a:rPr>
                                  <m:t>Д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e>
                    </m:rad>
                  </m:oMath>
                </a14:m>
                <a:endParaRPr lang="ru-RU" sz="1800" dirty="0"/>
              </a:p>
              <a:p>
                <a:pPr algn="just"/>
                <a:endParaRPr lang="ru-RU" sz="1800" dirty="0"/>
              </a:p>
              <a:p>
                <a:r>
                  <a:rPr lang="ru-RU" dirty="0"/>
                  <a:t>Слабые электролиты при ~0,1 М имеют степень диссоциации </a:t>
                </a:r>
                <a:r>
                  <a:rPr lang="ru-RU" dirty="0" smtClean="0"/>
                  <a:t>&lt;3</a:t>
                </a:r>
                <a:r>
                  <a:rPr lang="ru-RU" dirty="0"/>
                  <a:t>%.</a:t>
                </a:r>
              </a:p>
              <a:p>
                <a:pPr algn="just"/>
                <a:r>
                  <a:rPr lang="ru-RU" dirty="0"/>
                  <a:t>Сильные электролиты (почти) полностью диссоциируют на ионы, для них степень диссоциации </a:t>
                </a:r>
                <a:r>
                  <a:rPr lang="ru-RU" dirty="0" smtClean="0"/>
                  <a:t>&gt;30% </a:t>
                </a:r>
                <a:r>
                  <a:rPr lang="ru-RU" dirty="0"/>
                  <a:t>(не рассматривают константу диссоциации, но вводят кажущуюся степень диссоциации).</a:t>
                </a:r>
                <a:endParaRPr lang="ru-RU" sz="1800" dirty="0"/>
              </a:p>
              <a:p>
                <a:pPr algn="just"/>
                <a:endParaRPr lang="ru-RU" sz="1800" dirty="0"/>
              </a:p>
            </p:txBody>
          </p:sp>
        </mc:Choice>
        <mc:Fallback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473" t="-1022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24CB35C9-2D72-41AA-9099-EC54F21E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9BE099-B40F-4DD7-95FD-ED72DF09C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C98E40-2400-45F4-88FA-B9F22BAB4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4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743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/>
              <a:t>Качественная оценка силы оснований и кислот без использования соответствующих табличных данных:</a:t>
            </a:r>
          </a:p>
          <a:p>
            <a:pPr algn="just"/>
            <a:r>
              <a:rPr lang="ru-RU" sz="1800" dirty="0"/>
              <a:t>1. Сильными являются основания, образованные щелочными, щелочно-земельными металлами и </a:t>
            </a:r>
            <a:r>
              <a:rPr lang="en-US" sz="1800" dirty="0"/>
              <a:t>Tl</a:t>
            </a:r>
            <a:r>
              <a:rPr lang="ru-RU" sz="1800" baseline="30000" dirty="0"/>
              <a:t>+</a:t>
            </a:r>
            <a:r>
              <a:rPr lang="ru-RU" sz="1800" dirty="0"/>
              <a:t>, причем их сила возрастает с ростом атомной массы и радиуса катиона. Остальные основания – слабые. </a:t>
            </a:r>
          </a:p>
          <a:p>
            <a:pPr algn="just"/>
            <a:r>
              <a:rPr lang="ru-RU" sz="1800" dirty="0"/>
              <a:t>2. Сила оснований уменьшается с увеличением заряда катиона. Таким образом, с учетом правил 1 и 2 основания </a:t>
            </a:r>
            <a:r>
              <a:rPr lang="en-US" sz="1800" dirty="0"/>
              <a:t>Ba</a:t>
            </a:r>
            <a:r>
              <a:rPr lang="ru-RU" sz="1800" baseline="30000" dirty="0"/>
              <a:t>2+</a:t>
            </a:r>
            <a:r>
              <a:rPr lang="ru-RU" sz="1800" dirty="0"/>
              <a:t>, </a:t>
            </a:r>
            <a:r>
              <a:rPr lang="en-US" sz="1800" dirty="0"/>
              <a:t>Sr</a:t>
            </a:r>
            <a:r>
              <a:rPr lang="ru-RU" sz="1800" baseline="30000" dirty="0"/>
              <a:t>2+</a:t>
            </a:r>
            <a:r>
              <a:rPr lang="ru-RU" sz="1800" dirty="0"/>
              <a:t>, </a:t>
            </a:r>
            <a:r>
              <a:rPr lang="en-US" sz="1800" dirty="0"/>
              <a:t>Ca</a:t>
            </a:r>
            <a:r>
              <a:rPr lang="ru-RU" sz="1800" baseline="30000" dirty="0"/>
              <a:t>2+</a:t>
            </a:r>
            <a:r>
              <a:rPr lang="ru-RU" sz="1800" dirty="0"/>
              <a:t> </a:t>
            </a:r>
            <a:r>
              <a:rPr lang="ru-RU" sz="1800" dirty="0">
                <a:sym typeface="Symbol" panose="05050102010706020507" pitchFamily="18" charset="2"/>
              </a:rPr>
              <a:t></a:t>
            </a:r>
            <a:r>
              <a:rPr lang="ru-RU" sz="1800" dirty="0"/>
              <a:t> довольно сильные, их сила уменьшается в этом ряду; основание </a:t>
            </a:r>
            <a:r>
              <a:rPr lang="en-US" sz="1800" dirty="0"/>
              <a:t>Mg</a:t>
            </a:r>
            <a:r>
              <a:rPr lang="ru-RU" sz="1800" dirty="0"/>
              <a:t>(</a:t>
            </a:r>
            <a:r>
              <a:rPr lang="en-US" sz="1800" dirty="0"/>
              <a:t>OH</a:t>
            </a:r>
            <a:r>
              <a:rPr lang="ru-RU" sz="1800" dirty="0"/>
              <a:t>)</a:t>
            </a:r>
            <a:r>
              <a:rPr lang="ru-RU" sz="1800" baseline="-25000" dirty="0"/>
              <a:t>2</a:t>
            </a:r>
            <a:r>
              <a:rPr lang="ru-RU" sz="1800" dirty="0"/>
              <a:t> </a:t>
            </a:r>
            <a:r>
              <a:rPr lang="ru-RU" sz="1800" dirty="0">
                <a:sym typeface="Symbol" panose="05050102010706020507" pitchFamily="18" charset="2"/>
              </a:rPr>
              <a:t></a:t>
            </a:r>
            <a:r>
              <a:rPr lang="ru-RU" sz="1800" dirty="0"/>
              <a:t> средней силы, а </a:t>
            </a:r>
            <a:r>
              <a:rPr lang="en-US" sz="1800" dirty="0"/>
              <a:t>Be</a:t>
            </a:r>
            <a:r>
              <a:rPr lang="ru-RU" sz="1800" dirty="0"/>
              <a:t>(</a:t>
            </a:r>
            <a:r>
              <a:rPr lang="en-US" sz="1800" dirty="0"/>
              <a:t>OH</a:t>
            </a:r>
            <a:r>
              <a:rPr lang="ru-RU" sz="1800" dirty="0"/>
              <a:t>)</a:t>
            </a:r>
            <a:r>
              <a:rPr lang="ru-RU" sz="1800" baseline="-25000" dirty="0"/>
              <a:t>2</a:t>
            </a:r>
            <a:r>
              <a:rPr lang="ru-RU" sz="1800" dirty="0"/>
              <a:t> </a:t>
            </a:r>
            <a:r>
              <a:rPr lang="ru-RU" sz="1800" dirty="0">
                <a:sym typeface="Symbol" panose="05050102010706020507" pitchFamily="18" charset="2"/>
              </a:rPr>
              <a:t></a:t>
            </a:r>
            <a:r>
              <a:rPr lang="ru-RU" sz="1800" dirty="0"/>
              <a:t> слабое.</a:t>
            </a:r>
          </a:p>
          <a:p>
            <a:pPr algn="just"/>
            <a:r>
              <a:rPr lang="ru-RU" sz="1800" dirty="0"/>
              <a:t>3. Сила бескислородных кислот возрастает с уменьшением энергии связи Н</a:t>
            </a:r>
            <a:r>
              <a:rPr lang="ru-RU" sz="1800" dirty="0">
                <a:sym typeface="Symbol" panose="05050102010706020507" pitchFamily="18" charset="2"/>
              </a:rPr>
              <a:t></a:t>
            </a:r>
            <a:r>
              <a:rPr lang="ru-RU" sz="1800" dirty="0"/>
              <a:t>Э и уменьшением отрицательного заряда Э</a:t>
            </a:r>
            <a:r>
              <a:rPr lang="en-US" sz="1800" baseline="30000" dirty="0"/>
              <a:t>n</a:t>
            </a:r>
            <a:r>
              <a:rPr lang="en-US" sz="1800" baseline="30000" dirty="0">
                <a:sym typeface="Symbol" panose="05050102010706020507" pitchFamily="18" charset="2"/>
              </a:rPr>
              <a:t></a:t>
            </a:r>
            <a:r>
              <a:rPr lang="ru-RU" sz="1800" dirty="0"/>
              <a:t>.</a:t>
            </a:r>
          </a:p>
          <a:p>
            <a:pPr algn="just"/>
            <a:r>
              <a:rPr lang="ru-RU" sz="1800" dirty="0"/>
              <a:t>Таким образом, в ряду  </a:t>
            </a:r>
            <a:r>
              <a:rPr lang="en-US" sz="1800" dirty="0"/>
              <a:t>HF</a:t>
            </a:r>
            <a:r>
              <a:rPr lang="ru-RU" sz="1800" dirty="0"/>
              <a:t>, </a:t>
            </a:r>
            <a:r>
              <a:rPr lang="en-US" sz="1800" dirty="0"/>
              <a:t>HCl</a:t>
            </a:r>
            <a:r>
              <a:rPr lang="ru-RU" sz="1800" dirty="0"/>
              <a:t>, </a:t>
            </a:r>
            <a:r>
              <a:rPr lang="en-US" sz="1800" dirty="0"/>
              <a:t>HBr</a:t>
            </a:r>
            <a:r>
              <a:rPr lang="ru-RU" sz="1800" dirty="0"/>
              <a:t>, </a:t>
            </a:r>
            <a:r>
              <a:rPr lang="en-US" sz="1800" dirty="0"/>
              <a:t>HI</a:t>
            </a:r>
            <a:r>
              <a:rPr lang="ru-RU" sz="1800" dirty="0"/>
              <a:t> сила кислоты возрастает (</a:t>
            </a:r>
            <a:r>
              <a:rPr lang="en-US" sz="1800" dirty="0"/>
              <a:t>HF </a:t>
            </a:r>
            <a:r>
              <a:rPr lang="ru-RU" sz="1800" dirty="0">
                <a:sym typeface="Symbol" panose="05050102010706020507" pitchFamily="18" charset="2"/>
              </a:rPr>
              <a:t></a:t>
            </a:r>
            <a:r>
              <a:rPr lang="ru-RU" sz="1800" dirty="0"/>
              <a:t> слабая кислота, хотя она и весьма активна во многих реакциях, например, растворяет стекло, кварц!); однако, </a:t>
            </a:r>
            <a:r>
              <a:rPr lang="en-US" sz="1800" dirty="0"/>
              <a:t>HF</a:t>
            </a:r>
            <a:r>
              <a:rPr lang="ru-RU" sz="1800" dirty="0"/>
              <a:t> все же сильнее, чем </a:t>
            </a:r>
            <a:r>
              <a:rPr lang="en-US" sz="1800" dirty="0"/>
              <a:t>H</a:t>
            </a:r>
            <a:r>
              <a:rPr lang="ru-RU" sz="1800" baseline="-25000" dirty="0"/>
              <a:t>2</a:t>
            </a:r>
            <a:r>
              <a:rPr lang="en-US" sz="1800" dirty="0"/>
              <a:t>O</a:t>
            </a:r>
            <a:r>
              <a:rPr lang="ru-RU" sz="1800" dirty="0"/>
              <a:t>, и тем более чем </a:t>
            </a:r>
            <a:r>
              <a:rPr lang="en-US" sz="1800" dirty="0"/>
              <a:t>H</a:t>
            </a:r>
            <a:r>
              <a:rPr lang="ru-RU" sz="1800" baseline="-25000" dirty="0"/>
              <a:t>3</a:t>
            </a:r>
            <a:r>
              <a:rPr lang="en-US" sz="1800" dirty="0"/>
              <a:t>N</a:t>
            </a:r>
            <a:r>
              <a:rPr lang="ru-RU" sz="1800" dirty="0"/>
              <a:t>.</a:t>
            </a:r>
          </a:p>
          <a:p>
            <a:pPr algn="just"/>
            <a:r>
              <a:rPr lang="ru-RU" sz="1800" dirty="0"/>
              <a:t>4. В случае кислородных кислот общей формулы </a:t>
            </a:r>
            <a:r>
              <a:rPr lang="en-US" sz="1800" dirty="0" err="1"/>
              <a:t>H</a:t>
            </a:r>
            <a:r>
              <a:rPr lang="en-US" sz="1800" baseline="-25000" dirty="0" err="1"/>
              <a:t>n</a:t>
            </a:r>
            <a:r>
              <a:rPr lang="en-US" sz="1800" dirty="0" err="1"/>
              <a:t>XO</a:t>
            </a:r>
            <a:r>
              <a:rPr lang="en-US" sz="1800" baseline="-25000" dirty="0" err="1"/>
              <a:t>m</a:t>
            </a:r>
            <a:r>
              <a:rPr lang="en-US" sz="1800" dirty="0"/>
              <a:t> </a:t>
            </a:r>
            <a:r>
              <a:rPr lang="ru-RU" sz="1800" dirty="0"/>
              <a:t>можно сформулировать несколько правил:</a:t>
            </a:r>
          </a:p>
          <a:p>
            <a:pPr algn="just"/>
            <a:r>
              <a:rPr lang="ru-RU" sz="1800" dirty="0"/>
              <a:t>а) сила кислоты увеличивается с ростом разницы </a:t>
            </a:r>
            <a:r>
              <a:rPr lang="en-US" sz="1800" dirty="0"/>
              <a:t>m-n</a:t>
            </a:r>
            <a:r>
              <a:rPr lang="ru-RU" sz="1800" dirty="0"/>
              <a:t>. Например: </a:t>
            </a:r>
            <a:r>
              <a:rPr lang="en-US" sz="1800" dirty="0"/>
              <a:t>H</a:t>
            </a:r>
            <a:r>
              <a:rPr lang="ru-RU" sz="1800" baseline="-25000" dirty="0"/>
              <a:t>2</a:t>
            </a:r>
            <a:r>
              <a:rPr lang="en-US" sz="1800" dirty="0"/>
              <a:t>SO</a:t>
            </a:r>
            <a:r>
              <a:rPr lang="en-US" sz="1800" baseline="-25000" dirty="0"/>
              <a:t>3</a:t>
            </a:r>
            <a:r>
              <a:rPr lang="ru-RU" sz="1800" baseline="-25000" dirty="0"/>
              <a:t> </a:t>
            </a:r>
            <a:r>
              <a:rPr lang="ru-RU" sz="1800" dirty="0"/>
              <a:t> слабее, чем </a:t>
            </a:r>
            <a:r>
              <a:rPr lang="en-US" sz="1800" dirty="0"/>
              <a:t>H</a:t>
            </a:r>
            <a:r>
              <a:rPr lang="ru-RU" sz="1800" baseline="-25000" dirty="0"/>
              <a:t>2</a:t>
            </a:r>
            <a:r>
              <a:rPr lang="en-US" sz="1800" dirty="0"/>
              <a:t>SO</a:t>
            </a:r>
            <a:r>
              <a:rPr lang="ru-RU" sz="1800" baseline="-25000" dirty="0"/>
              <a:t>4</a:t>
            </a:r>
            <a:r>
              <a:rPr lang="ru-RU" sz="1800" dirty="0"/>
              <a:t>;</a:t>
            </a:r>
          </a:p>
          <a:p>
            <a:pPr algn="just"/>
            <a:r>
              <a:rPr lang="ru-RU" sz="1800" dirty="0"/>
              <a:t>б) при одинаковых формулах кислот их сила уменьшается с увеличением радиуса центрального атома Х. Например, </a:t>
            </a:r>
            <a:r>
              <a:rPr lang="en-US" sz="1800" dirty="0"/>
              <a:t>H</a:t>
            </a:r>
            <a:r>
              <a:rPr lang="en-US" sz="1800" baseline="-25000" dirty="0"/>
              <a:t>3</a:t>
            </a:r>
            <a:r>
              <a:rPr lang="en-US" sz="1800" dirty="0"/>
              <a:t>AsO</a:t>
            </a:r>
            <a:r>
              <a:rPr lang="en-US" sz="1800" baseline="-25000" dirty="0"/>
              <a:t>3 </a:t>
            </a:r>
            <a:r>
              <a:rPr lang="en-US" sz="1800" dirty="0"/>
              <a:t> - </a:t>
            </a:r>
            <a:r>
              <a:rPr lang="ru-RU" sz="1800" dirty="0"/>
              <a:t>слабая кислота, </a:t>
            </a:r>
            <a:r>
              <a:rPr lang="en-US" sz="1800" dirty="0"/>
              <a:t>H</a:t>
            </a:r>
            <a:r>
              <a:rPr lang="en-US" sz="1800" baseline="-25000" dirty="0"/>
              <a:t>3</a:t>
            </a:r>
            <a:r>
              <a:rPr lang="en-US" sz="1800" dirty="0"/>
              <a:t>SbO</a:t>
            </a:r>
            <a:r>
              <a:rPr lang="en-US" sz="1800" baseline="-25000" dirty="0"/>
              <a:t>3</a:t>
            </a:r>
            <a:r>
              <a:rPr lang="ru-RU" sz="1800" dirty="0"/>
              <a:t> - амфотерное соединение, </a:t>
            </a:r>
            <a:r>
              <a:rPr lang="en-US" sz="1800" dirty="0"/>
              <a:t>H</a:t>
            </a:r>
            <a:r>
              <a:rPr lang="en-US" sz="1800" baseline="-25000" dirty="0"/>
              <a:t>3</a:t>
            </a:r>
            <a:r>
              <a:rPr lang="en-US" sz="1800" dirty="0"/>
              <a:t>BiO</a:t>
            </a:r>
            <a:r>
              <a:rPr lang="en-US" sz="1800" baseline="-25000" dirty="0"/>
              <a:t>3</a:t>
            </a:r>
            <a:r>
              <a:rPr lang="ru-RU" sz="1800" dirty="0"/>
              <a:t> - почти не проявляет кислых свойств, поэтому лучше говорить, что </a:t>
            </a:r>
            <a:r>
              <a:rPr lang="en-US" sz="1800" dirty="0"/>
              <a:t>Bi(OH)</a:t>
            </a:r>
            <a:r>
              <a:rPr lang="en-US" sz="1800" baseline="-25000" dirty="0"/>
              <a:t>3</a:t>
            </a:r>
            <a:r>
              <a:rPr lang="ru-RU" sz="1800" dirty="0"/>
              <a:t> - слабое основание.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4CB35C9-2D72-41AA-9099-EC54F21E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9BE099-B40F-4DD7-95FD-ED72DF09C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C98E40-2400-45F4-88FA-B9F22BAB4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4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689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Диссоциация многоосновных кислот и </a:t>
            </a:r>
            <a:r>
              <a:rPr lang="ru-RU" dirty="0" err="1"/>
              <a:t>многокислотных</a:t>
            </a:r>
            <a:r>
              <a:rPr lang="ru-RU" dirty="0"/>
              <a:t> оснований происходит ступенчато, причем константа и степень диссоциации в каждой ступени обычно уменьшаются на 3</a:t>
            </a:r>
            <a:r>
              <a:rPr lang="ru-RU" dirty="0">
                <a:sym typeface="Symbol" panose="05050102010706020507" pitchFamily="18" charset="2"/>
              </a:rPr>
              <a:t></a:t>
            </a:r>
            <a:r>
              <a:rPr lang="ru-RU" dirty="0"/>
              <a:t>7 порядков, так что часто можно учитывать лишь диссоциацию по 1-й ступени:</a:t>
            </a:r>
          </a:p>
          <a:p>
            <a:pPr algn="just"/>
            <a:r>
              <a:rPr lang="ru-RU" dirty="0"/>
              <a:t>1. </a:t>
            </a:r>
            <a:r>
              <a:rPr lang="en-US" dirty="0"/>
              <a:t>H</a:t>
            </a:r>
            <a:r>
              <a:rPr lang="en-US" baseline="-25000" dirty="0"/>
              <a:t>3</a:t>
            </a:r>
            <a:r>
              <a:rPr lang="en-US" dirty="0"/>
              <a:t>PO</a:t>
            </a:r>
            <a:r>
              <a:rPr lang="en-US" baseline="-25000" dirty="0"/>
              <a:t>4</a:t>
            </a:r>
            <a:r>
              <a:rPr lang="en-US" dirty="0"/>
              <a:t>↔H</a:t>
            </a:r>
            <a:r>
              <a:rPr lang="en-US" baseline="-25000" dirty="0"/>
              <a:t>2</a:t>
            </a:r>
            <a:r>
              <a:rPr lang="en-US" dirty="0"/>
              <a:t>PO</a:t>
            </a:r>
            <a:r>
              <a:rPr lang="en-US" baseline="-25000" dirty="0"/>
              <a:t>4</a:t>
            </a:r>
            <a:r>
              <a:rPr lang="en-US" baseline="30000" dirty="0">
                <a:sym typeface="Symbol" panose="05050102010706020507" pitchFamily="18" charset="2"/>
              </a:rPr>
              <a:t></a:t>
            </a:r>
            <a:r>
              <a:rPr lang="en-US" dirty="0"/>
              <a:t> + H</a:t>
            </a:r>
            <a:r>
              <a:rPr lang="en-US" baseline="30000" dirty="0"/>
              <a:t>+</a:t>
            </a:r>
            <a:r>
              <a:rPr lang="en-US" dirty="0"/>
              <a:t> </a:t>
            </a:r>
            <a:r>
              <a:rPr lang="ru-RU" dirty="0"/>
              <a:t>,</a:t>
            </a:r>
            <a:r>
              <a:rPr lang="en-US" dirty="0"/>
              <a:t>  </a:t>
            </a:r>
            <a:r>
              <a:rPr lang="ru-RU" dirty="0"/>
              <a:t>К</a:t>
            </a:r>
            <a:r>
              <a:rPr lang="en-US" baseline="-25000" dirty="0"/>
              <a:t>1 </a:t>
            </a:r>
            <a:r>
              <a:rPr lang="en-US" dirty="0"/>
              <a:t>= 7,4</a:t>
            </a:r>
            <a:r>
              <a:rPr lang="ru-RU" dirty="0">
                <a:sym typeface="Symbol" panose="05050102010706020507" pitchFamily="18" charset="2"/>
              </a:rPr>
              <a:t></a:t>
            </a:r>
            <a:r>
              <a:rPr lang="en-US" dirty="0"/>
              <a:t>10</a:t>
            </a:r>
            <a:r>
              <a:rPr lang="en-US" baseline="30000" dirty="0">
                <a:sym typeface="Symbol" panose="05050102010706020507" pitchFamily="18" charset="2"/>
              </a:rPr>
              <a:t></a:t>
            </a:r>
            <a:r>
              <a:rPr lang="en-US" baseline="30000" dirty="0"/>
              <a:t>3</a:t>
            </a:r>
            <a:endParaRPr lang="ru-RU" dirty="0"/>
          </a:p>
          <a:p>
            <a:pPr algn="just"/>
            <a:r>
              <a:rPr lang="ru-RU" dirty="0"/>
              <a:t>2. </a:t>
            </a: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PO</a:t>
            </a:r>
            <a:r>
              <a:rPr lang="en-US" baseline="-25000" dirty="0"/>
              <a:t>4</a:t>
            </a:r>
            <a:r>
              <a:rPr lang="en-US" baseline="30000" dirty="0">
                <a:sym typeface="Symbol" panose="05050102010706020507" pitchFamily="18" charset="2"/>
              </a:rPr>
              <a:t> </a:t>
            </a:r>
            <a:r>
              <a:rPr lang="en-US" dirty="0"/>
              <a:t>↔</a:t>
            </a:r>
            <a:r>
              <a:rPr lang="ru-RU" dirty="0"/>
              <a:t>НPO</a:t>
            </a:r>
            <a:r>
              <a:rPr lang="ru-RU" baseline="-25000" dirty="0"/>
              <a:t>4</a:t>
            </a:r>
            <a:r>
              <a:rPr lang="ru-RU" baseline="30000" dirty="0"/>
              <a:t>2- </a:t>
            </a:r>
            <a:r>
              <a:rPr lang="en-US" dirty="0"/>
              <a:t>+ H</a:t>
            </a:r>
            <a:r>
              <a:rPr lang="en-US" baseline="30000" dirty="0"/>
              <a:t>+</a:t>
            </a:r>
            <a:r>
              <a:rPr lang="en-US" dirty="0"/>
              <a:t> 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К</a:t>
            </a:r>
            <a:r>
              <a:rPr lang="ru-RU" baseline="-25000" dirty="0"/>
              <a:t>2</a:t>
            </a:r>
            <a:r>
              <a:rPr lang="ru-RU" dirty="0"/>
              <a:t> = 6,3</a:t>
            </a:r>
            <a:r>
              <a:rPr lang="ru-RU" dirty="0">
                <a:sym typeface="Symbol" panose="05050102010706020507" pitchFamily="18" charset="2"/>
              </a:rPr>
              <a:t></a:t>
            </a:r>
            <a:r>
              <a:rPr lang="ru-RU" dirty="0"/>
              <a:t>10</a:t>
            </a:r>
            <a:r>
              <a:rPr lang="ru-RU" baseline="30000" dirty="0">
                <a:sym typeface="Symbol" panose="05050102010706020507" pitchFamily="18" charset="2"/>
              </a:rPr>
              <a:t></a:t>
            </a:r>
            <a:r>
              <a:rPr lang="ru-RU" baseline="30000" dirty="0"/>
              <a:t>8</a:t>
            </a:r>
            <a:endParaRPr lang="ru-RU" dirty="0"/>
          </a:p>
          <a:p>
            <a:pPr algn="just"/>
            <a:r>
              <a:rPr lang="ru-RU" dirty="0"/>
              <a:t>3. НPO</a:t>
            </a:r>
            <a:r>
              <a:rPr lang="ru-RU" baseline="-25000" dirty="0"/>
              <a:t>4</a:t>
            </a:r>
            <a:r>
              <a:rPr lang="ru-RU" baseline="30000" dirty="0"/>
              <a:t>2-</a:t>
            </a:r>
            <a:r>
              <a:rPr lang="en-US" baseline="30000" dirty="0">
                <a:sym typeface="Symbol" panose="05050102010706020507" pitchFamily="18" charset="2"/>
              </a:rPr>
              <a:t> </a:t>
            </a:r>
            <a:r>
              <a:rPr lang="en-US" dirty="0"/>
              <a:t>↔</a:t>
            </a:r>
            <a:r>
              <a:rPr lang="ru-RU" dirty="0"/>
              <a:t> PO</a:t>
            </a:r>
            <a:r>
              <a:rPr lang="ru-RU" baseline="-25000" dirty="0"/>
              <a:t>4</a:t>
            </a:r>
            <a:r>
              <a:rPr lang="ru-RU" baseline="30000" dirty="0"/>
              <a:t>3-  </a:t>
            </a:r>
            <a:r>
              <a:rPr lang="en-US" dirty="0"/>
              <a:t>+ H</a:t>
            </a:r>
            <a:r>
              <a:rPr lang="en-US" baseline="30000" dirty="0"/>
              <a:t>+</a:t>
            </a:r>
            <a:r>
              <a:rPr lang="en-US" dirty="0"/>
              <a:t> 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К</a:t>
            </a:r>
            <a:r>
              <a:rPr lang="ru-RU" baseline="-25000" dirty="0"/>
              <a:t>3</a:t>
            </a:r>
            <a:r>
              <a:rPr lang="ru-RU" dirty="0"/>
              <a:t> = 4,4</a:t>
            </a:r>
            <a:r>
              <a:rPr lang="ru-RU" dirty="0">
                <a:sym typeface="Symbol" panose="05050102010706020507" pitchFamily="18" charset="2"/>
              </a:rPr>
              <a:t></a:t>
            </a:r>
            <a:r>
              <a:rPr lang="ru-RU" dirty="0"/>
              <a:t>10</a:t>
            </a:r>
            <a:r>
              <a:rPr lang="ru-RU" baseline="30000" dirty="0">
                <a:sym typeface="Symbol" panose="05050102010706020507" pitchFamily="18" charset="2"/>
              </a:rPr>
              <a:t></a:t>
            </a:r>
            <a:r>
              <a:rPr lang="ru-RU" baseline="30000" dirty="0"/>
              <a:t>13</a:t>
            </a:r>
          </a:p>
          <a:p>
            <a:pPr algn="just"/>
            <a:endParaRPr lang="ru-RU" baseline="30000" dirty="0"/>
          </a:p>
          <a:p>
            <a:pPr algn="just"/>
            <a:endParaRPr lang="ru-RU" baseline="30000" dirty="0"/>
          </a:p>
          <a:p>
            <a:pPr algn="just"/>
            <a:endParaRPr lang="ru-RU" baseline="30000" dirty="0"/>
          </a:p>
          <a:p>
            <a:pPr marL="0" indent="0" algn="just">
              <a:buNone/>
            </a:pPr>
            <a:r>
              <a:rPr lang="ru-RU" baseline="30000" dirty="0"/>
              <a:t> 					</a:t>
            </a:r>
            <a:r>
              <a:rPr lang="ru-RU" dirty="0"/>
              <a:t> Кислые соли диссоциируют по первой ступени на</a:t>
            </a:r>
          </a:p>
          <a:p>
            <a:pPr marL="0" indent="0" algn="just">
              <a:buNone/>
            </a:pPr>
            <a:r>
              <a:rPr lang="ru-RU" dirty="0"/>
              <a:t>					катион металла и </a:t>
            </a:r>
            <a:r>
              <a:rPr lang="ru-RU" dirty="0" err="1"/>
              <a:t>гидроанион</a:t>
            </a:r>
            <a:r>
              <a:rPr lang="ru-RU" dirty="0"/>
              <a:t>:</a:t>
            </a:r>
          </a:p>
          <a:p>
            <a:pPr marL="0" indent="0" algn="just">
              <a:buNone/>
            </a:pPr>
            <a:r>
              <a:rPr lang="ru-RU" dirty="0"/>
              <a:t>					</a:t>
            </a:r>
            <a:r>
              <a:rPr lang="en-US" dirty="0"/>
              <a:t> </a:t>
            </a:r>
            <a:r>
              <a:rPr lang="en-US" dirty="0" err="1"/>
              <a:t>NaHCO</a:t>
            </a:r>
            <a:r>
              <a:rPr lang="ru-RU" baseline="-25000" dirty="0"/>
              <a:t>3</a:t>
            </a:r>
            <a:r>
              <a:rPr lang="ru-RU" dirty="0"/>
              <a:t> </a:t>
            </a:r>
            <a:r>
              <a:rPr lang="en-US" dirty="0"/>
              <a:t>↔</a:t>
            </a:r>
            <a:r>
              <a:rPr lang="ru-RU" dirty="0"/>
              <a:t> </a:t>
            </a:r>
            <a:r>
              <a:rPr lang="en-US" dirty="0"/>
              <a:t>Na</a:t>
            </a:r>
            <a:r>
              <a:rPr lang="ru-RU" baseline="30000" dirty="0"/>
              <a:t>+</a:t>
            </a:r>
            <a:r>
              <a:rPr lang="ru-RU" dirty="0"/>
              <a:t> + </a:t>
            </a:r>
            <a:r>
              <a:rPr lang="en-US" dirty="0"/>
              <a:t>HCO</a:t>
            </a:r>
            <a:r>
              <a:rPr lang="ru-RU" baseline="-25000" dirty="0"/>
              <a:t>3</a:t>
            </a:r>
            <a:r>
              <a:rPr lang="ru-RU" baseline="30000" dirty="0">
                <a:sym typeface="Symbol" panose="05050102010706020507" pitchFamily="18" charset="2"/>
              </a:rPr>
              <a:t></a:t>
            </a:r>
            <a:r>
              <a:rPr lang="ru-RU" dirty="0"/>
              <a:t> ;</a:t>
            </a:r>
          </a:p>
          <a:p>
            <a:pPr marL="0" indent="0" algn="just">
              <a:buNone/>
            </a:pPr>
            <a:r>
              <a:rPr lang="ru-RU" dirty="0"/>
              <a:t>					 основные соли </a:t>
            </a:r>
            <a:r>
              <a:rPr lang="ru-RU" dirty="0">
                <a:sym typeface="Symbol" panose="05050102010706020507" pitchFamily="18" charset="2"/>
              </a:rPr>
              <a:t></a:t>
            </a:r>
            <a:r>
              <a:rPr lang="ru-RU" dirty="0"/>
              <a:t> на </a:t>
            </a:r>
            <a:r>
              <a:rPr lang="ru-RU" dirty="0" err="1"/>
              <a:t>гидроксокатион</a:t>
            </a:r>
            <a:r>
              <a:rPr lang="ru-RU" dirty="0"/>
              <a:t> и анион:</a:t>
            </a:r>
          </a:p>
          <a:p>
            <a:pPr marL="0" indent="0" algn="just">
              <a:buNone/>
            </a:pPr>
            <a:r>
              <a:rPr lang="ru-RU" dirty="0"/>
              <a:t>					</a:t>
            </a:r>
            <a:r>
              <a:rPr lang="en-US" dirty="0"/>
              <a:t> </a:t>
            </a:r>
            <a:r>
              <a:rPr lang="en-US" dirty="0" err="1"/>
              <a:t>MgOHCl</a:t>
            </a:r>
            <a:r>
              <a:rPr lang="en-US" dirty="0"/>
              <a:t> ↔</a:t>
            </a:r>
            <a:r>
              <a:rPr lang="ru-RU" dirty="0"/>
              <a:t> </a:t>
            </a:r>
            <a:r>
              <a:rPr lang="en-US" dirty="0" err="1"/>
              <a:t>MgOH</a:t>
            </a:r>
            <a:r>
              <a:rPr lang="ru-RU" baseline="30000" dirty="0"/>
              <a:t>+</a:t>
            </a:r>
            <a:r>
              <a:rPr lang="ru-RU" dirty="0"/>
              <a:t> + </a:t>
            </a:r>
            <a:r>
              <a:rPr lang="en-US" dirty="0"/>
              <a:t>Cl</a:t>
            </a:r>
            <a:r>
              <a:rPr lang="ru-RU" baseline="30000" dirty="0">
                <a:sym typeface="Symbol" panose="05050102010706020507" pitchFamily="18" charset="2"/>
              </a:rPr>
              <a:t></a:t>
            </a:r>
            <a:r>
              <a:rPr lang="ru-RU" dirty="0"/>
              <a:t> .</a:t>
            </a:r>
          </a:p>
          <a:p>
            <a:pPr marL="0" indent="0" algn="just">
              <a:buNone/>
            </a:pPr>
            <a:endParaRPr lang="ru-RU" dirty="0"/>
          </a:p>
          <a:p>
            <a:pPr algn="just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8EA64-8AAE-4C6C-97F0-95155EFE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11" y="2636196"/>
            <a:ext cx="4635463" cy="36232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63FBED-D14F-48C0-A651-EA0F00139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5" t="34172" r="43032" b="35036"/>
          <a:stretch/>
        </p:blipFill>
        <p:spPr>
          <a:xfrm>
            <a:off x="5490259" y="1386266"/>
            <a:ext cx="5826868" cy="21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3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Коллигативные свойства растворов электролитов</a:t>
                </a:r>
              </a:p>
              <a:p>
                <a:pPr algn="just"/>
                <a:r>
                  <a:rPr lang="ru-RU" dirty="0"/>
                  <a:t>Экспериментально определённые свойства отличны от рассчитываемых по формулам для растворов </a:t>
                </a:r>
                <a:r>
                  <a:rPr lang="ru-RU" dirty="0" err="1"/>
                  <a:t>неэлектролитов</a:t>
                </a:r>
                <a:r>
                  <a:rPr lang="ru-RU" dirty="0"/>
                  <a:t>.</a:t>
                </a:r>
              </a:p>
              <a:p>
                <a:pPr algn="just"/>
                <a:r>
                  <a:rPr lang="ru-RU" b="1" dirty="0"/>
                  <a:t>Изотонический коэффициент Вант-Гоффа (</a:t>
                </a:r>
                <a:r>
                  <a:rPr lang="en-US" b="1" dirty="0" err="1"/>
                  <a:t>i</a:t>
                </a:r>
                <a:r>
                  <a:rPr lang="ru-RU" b="1" dirty="0"/>
                  <a:t>)</a:t>
                </a:r>
                <a:r>
                  <a:rPr lang="ru-RU" dirty="0"/>
                  <a:t> показывает во сколько раз концентрация частиц в растворе больше, чем число растворённых молекул: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ru-RU" b="1" i="1" smtClean="0">
                                <a:latin typeface="Cambria Math" panose="02040503050406030204" pitchFamily="18" charset="0"/>
                              </a:rPr>
                              <m:t>в р−ре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ru-RU" b="1" i="1" smtClean="0">
                                <a:latin typeface="Cambria Math" panose="02040503050406030204" pitchFamily="18" charset="0"/>
                              </a:rPr>
                              <m:t>растворён.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b="1" dirty="0"/>
                  <a:t>	</a:t>
                </a:r>
                <a:r>
                  <a:rPr lang="ru-RU" dirty="0"/>
                  <a:t>Изотонический коэффициент связан со степенью диссоциации: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ru-R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ru-R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b="1" dirty="0"/>
                  <a:t>	</a:t>
                </a:r>
                <a:r>
                  <a:rPr lang="ru-RU" dirty="0"/>
                  <a:t>где </a:t>
                </a:r>
                <a:r>
                  <a:rPr lang="en-US" dirty="0"/>
                  <a:t>n – </a:t>
                </a:r>
                <a:r>
                  <a:rPr lang="ru-RU" dirty="0"/>
                  <a:t>общее число ионов, которое даёт при диссоциации одна молекула.</a:t>
                </a:r>
              </a:p>
              <a:p>
                <a:pPr algn="just"/>
                <a:r>
                  <a:rPr lang="ru-RU" dirty="0"/>
                  <a:t>Т.к.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ru-RU" dirty="0"/>
                  <a:t>, то очевидно, что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ru-RU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ru-RU" b="1" dirty="0"/>
              </a:p>
              <a:p>
                <a:pPr algn="just"/>
                <a:endParaRPr lang="en-US" b="1" dirty="0"/>
              </a:p>
              <a:p>
                <a:pPr algn="just"/>
                <a:r>
                  <a:rPr lang="ru-RU" b="1" dirty="0"/>
                  <a:t>1.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sSubSup>
                          <m:sSub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b="1" dirty="0"/>
                  <a:t>;		</a:t>
                </a:r>
                <a:r>
                  <a:rPr lang="en-US" b="1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кип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эб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b="1" dirty="0"/>
                  <a:t>;</a:t>
                </a:r>
                <a:endParaRPr lang="en-US" b="1" dirty="0"/>
              </a:p>
              <a:p>
                <a:pPr algn="just"/>
                <a:r>
                  <a:rPr lang="en-US" b="1" dirty="0"/>
                  <a:t>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кр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b="1" dirty="0"/>
                  <a:t>;	</a:t>
                </a:r>
                <a:r>
                  <a:rPr lang="en-US" b="1" dirty="0"/>
                  <a:t>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осм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𝑅𝑇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b="1" dirty="0"/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295" t="-163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2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98692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Электролитическая диссоциация воды. Ионное произведение воды.</a:t>
                </a:r>
              </a:p>
              <a:p>
                <a:pPr algn="just"/>
                <a:r>
                  <a:rPr lang="ru-RU" dirty="0"/>
                  <a:t>Важное значение имеет собственная диссоциация воды на ионы: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ru-RU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Д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Так как [</a:t>
                </a:r>
                <a:r>
                  <a:rPr lang="en-US" dirty="0"/>
                  <a:t>H</a:t>
                </a:r>
                <a:r>
                  <a:rPr lang="ru-RU" baseline="-25000" dirty="0"/>
                  <a:t>2</a:t>
                </a:r>
                <a:r>
                  <a:rPr lang="en-US" dirty="0"/>
                  <a:t>O</a:t>
                </a:r>
                <a:r>
                  <a:rPr lang="ru-RU" dirty="0"/>
                  <a:t>]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величина постоянная и мало отличающаяся от концентрации всех (диссоциировавших и </a:t>
                </a:r>
                <a:r>
                  <a:rPr lang="ru-RU" dirty="0" err="1"/>
                  <a:t>недиссоциировавших</a:t>
                </a:r>
                <a:r>
                  <a:rPr lang="ru-RU" dirty="0"/>
                  <a:t>) молекул воды, ее включают в константу, которую называют </a:t>
                </a:r>
                <a:r>
                  <a:rPr lang="ru-RU" b="1" dirty="0"/>
                  <a:t>ионным произведением воды (</a:t>
                </a:r>
                <a:r>
                  <a:rPr lang="ru-RU" b="1" dirty="0" err="1"/>
                  <a:t>К</a:t>
                </a:r>
                <a:r>
                  <a:rPr lang="ru-RU" b="1" baseline="-25000" dirty="0" err="1"/>
                  <a:t>в</a:t>
                </a:r>
                <a:r>
                  <a:rPr lang="ru-RU" b="1" dirty="0"/>
                  <a:t>):</a:t>
                </a:r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Д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В</m:t>
                        </m:r>
                      </m:sub>
                    </m:sSub>
                  </m:oMath>
                </a14:m>
                <a:r>
                  <a:rPr lang="ru-RU" dirty="0"/>
                  <a:t>,	при 295К ИП воды равно 10</a:t>
                </a:r>
                <a:r>
                  <a:rPr lang="ru-RU" baseline="30000" dirty="0">
                    <a:sym typeface="Symbol" panose="05050102010706020507" pitchFamily="18" charset="2"/>
                  </a:rPr>
                  <a:t></a:t>
                </a:r>
                <a:r>
                  <a:rPr lang="ru-RU" baseline="30000" dirty="0"/>
                  <a:t>14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д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ru-RU" dirty="0"/>
                  <a:t>, тогда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д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Д</m:t>
                            </m:r>
                          </m:sub>
                        </m:sSub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−14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55,56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∙8,31∙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∙298=53,565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кДж/моль</m:t>
                            </m:r>
                          </m:e>
                        </m:func>
                      </m:e>
                    </m:func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98692" cy="5960226"/>
              </a:xfrm>
              <a:prstGeom prst="rect">
                <a:avLst/>
              </a:prstGeom>
              <a:blipFill>
                <a:blip r:embed="rId2"/>
                <a:stretch>
                  <a:fillRect l="-293" t="-1636" r="-1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64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98692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Водородный показатель</a:t>
                </a:r>
              </a:p>
              <a:p>
                <a:pPr algn="just"/>
                <a:r>
                  <a:rPr lang="ru-RU" b="1" dirty="0"/>
                  <a:t>Водородный показатель рН </a:t>
                </a:r>
                <a:r>
                  <a:rPr lang="ru-RU" dirty="0"/>
                  <a:t>– отражает кислотность среды, т.е. количество ионов водорода в растворе: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algn="just"/>
                <a:r>
                  <a:rPr lang="ru-RU" b="1" dirty="0"/>
                  <a:t>Гидроксильный показатель </a:t>
                </a:r>
                <a:r>
                  <a:rPr lang="ru-RU" b="1" dirty="0" err="1"/>
                  <a:t>рОН</a:t>
                </a:r>
                <a:r>
                  <a:rPr lang="ru-RU" b="1" dirty="0"/>
                  <a:t>:</a:t>
                </a: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algn="just"/>
                <a:r>
                  <a:rPr lang="ru-RU" dirty="0"/>
                  <a:t>Кислая среда: </a:t>
                </a:r>
                <a:r>
                  <a:rPr lang="en-US" dirty="0"/>
                  <a:t>0&lt;</a:t>
                </a:r>
                <a:r>
                  <a:rPr lang="ru-RU" dirty="0"/>
                  <a:t>рН</a:t>
                </a:r>
                <a:r>
                  <a:rPr lang="en-US" dirty="0"/>
                  <a:t>&lt;7, 7&lt;pOH&lt;14,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]&lt;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en-US" dirty="0"/>
              </a:p>
              <a:p>
                <a:pPr algn="just"/>
                <a:r>
                  <a:rPr lang="ru-RU" dirty="0"/>
                  <a:t>Нейтральная среда: рН=</a:t>
                </a:r>
                <a:r>
                  <a:rPr lang="en-US" dirty="0"/>
                  <a:t>pOH</a:t>
                </a:r>
                <a:r>
                  <a:rPr lang="ru-RU" dirty="0"/>
                  <a:t>=</a:t>
                </a:r>
                <a:r>
                  <a:rPr lang="en-US" dirty="0"/>
                  <a:t>7,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Щелочная среда: </a:t>
                </a:r>
                <a:r>
                  <a:rPr lang="en-US" dirty="0"/>
                  <a:t>7&lt;</a:t>
                </a:r>
                <a:r>
                  <a:rPr lang="ru-RU" dirty="0"/>
                  <a:t>рН</a:t>
                </a:r>
                <a:r>
                  <a:rPr lang="en-US" dirty="0"/>
                  <a:t>&lt;14, 0&lt;pOH&lt;7,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]&lt;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&lt;[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𝑂𝐻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ru-RU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Д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ru-RU" dirty="0"/>
              </a:p>
              <a:p>
                <a:r>
                  <a:rPr lang="ru-RU" b="1" dirty="0"/>
                  <a:t> 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98692" cy="5960226"/>
              </a:xfrm>
              <a:prstGeom prst="rect">
                <a:avLst/>
              </a:prstGeom>
              <a:blipFill>
                <a:blip r:embed="rId2"/>
                <a:stretch>
                  <a:fillRect l="-293" t="-1636" r="-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942CEF-F815-DBD8-2210-0B3B54F22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97" t="26667" r="15681" b="40460"/>
          <a:stretch/>
        </p:blipFill>
        <p:spPr>
          <a:xfrm>
            <a:off x="2578850" y="3744215"/>
            <a:ext cx="6953412" cy="23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93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98692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dirty="0"/>
          </a:p>
          <a:p>
            <a:r>
              <a:rPr lang="ru-RU" b="1" dirty="0"/>
              <a:t> </a:t>
            </a:r>
            <a:endParaRPr lang="ru-RU" dirty="0"/>
          </a:p>
        </p:txBody>
      </p:sp>
      <p:pic>
        <p:nvPicPr>
          <p:cNvPr id="4" name="Picture 2" descr="pH Indicator Chart - Colors and Ranges">
            <a:extLst>
              <a:ext uri="{FF2B5EF4-FFF2-40B4-BE49-F238E27FC236}">
                <a16:creationId xmlns:a16="http://schemas.microsoft.com/office/drawing/2014/main" id="{232F6F2B-740B-6792-9803-A7D150D2C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334" y="2538944"/>
            <a:ext cx="5204444" cy="346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Как и зачем измерять рН мочи и слюны? Контролируем рН организма">
            <a:extLst>
              <a:ext uri="{FF2B5EF4-FFF2-40B4-BE49-F238E27FC236}">
                <a16:creationId xmlns:a16="http://schemas.microsoft.com/office/drawing/2014/main" id="{6750ABAD-0882-48CE-B710-A1999CC7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816" y="390791"/>
            <a:ext cx="3542204" cy="21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E45066-1714-4EB3-9826-7DCF0D62E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118" y="1032096"/>
            <a:ext cx="4710347" cy="135337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56210" y="299259"/>
            <a:ext cx="44733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Водородный показатель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41544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800" dirty="0"/>
              <a:t>а) </a:t>
            </a:r>
            <a:r>
              <a:rPr lang="ru-RU" sz="1800" b="1" dirty="0"/>
              <a:t>Взвеси</a:t>
            </a:r>
            <a:r>
              <a:rPr lang="ru-RU" sz="1800" dirty="0"/>
              <a:t> </a:t>
            </a:r>
            <a:r>
              <a:rPr lang="ru-RU" sz="1800" dirty="0">
                <a:sym typeface="Symbol" panose="05050102010706020507" pitchFamily="18" charset="2"/>
              </a:rPr>
              <a:t></a:t>
            </a:r>
            <a:r>
              <a:rPr lang="ru-RU" sz="1800" dirty="0"/>
              <a:t> размер частиц 10</a:t>
            </a:r>
            <a:r>
              <a:rPr lang="ru-RU" sz="1800" baseline="30000" dirty="0">
                <a:sym typeface="Symbol" panose="05050102010706020507" pitchFamily="18" charset="2"/>
              </a:rPr>
              <a:t></a:t>
            </a:r>
            <a:r>
              <a:rPr lang="ru-RU" sz="1800" baseline="30000" dirty="0"/>
              <a:t>5</a:t>
            </a:r>
            <a:r>
              <a:rPr lang="ru-RU" sz="1800" dirty="0">
                <a:sym typeface="Symbol" panose="05050102010706020507" pitchFamily="18" charset="2"/>
              </a:rPr>
              <a:t></a:t>
            </a:r>
            <a:r>
              <a:rPr lang="ru-RU" sz="1800" dirty="0"/>
              <a:t>10</a:t>
            </a:r>
            <a:r>
              <a:rPr lang="ru-RU" sz="1800" baseline="30000" dirty="0">
                <a:sym typeface="Symbol" panose="05050102010706020507" pitchFamily="18" charset="2"/>
              </a:rPr>
              <a:t></a:t>
            </a:r>
            <a:r>
              <a:rPr lang="ru-RU" sz="1800" baseline="30000" dirty="0"/>
              <a:t>7</a:t>
            </a:r>
            <a:r>
              <a:rPr lang="ru-RU" sz="1800" dirty="0"/>
              <a:t> м. Взвеси </a:t>
            </a:r>
            <a:r>
              <a:rPr lang="ru-RU" sz="1800" dirty="0">
                <a:sym typeface="Symbol" panose="05050102010706020507" pitchFamily="18" charset="2"/>
              </a:rPr>
              <a:t></a:t>
            </a:r>
            <a:r>
              <a:rPr lang="ru-RU" sz="1800" dirty="0"/>
              <a:t> очень непрочные, гетерогенные системы, где распределенное вещество самопроизвольно выпадает в осадок или поднимается вверх. Это - грубодисперсные системы, которые бывают в виде суспензий (</a:t>
            </a:r>
            <a:r>
              <a:rPr lang="ru-RU" sz="1800" dirty="0" err="1"/>
              <a:t>тв</a:t>
            </a:r>
            <a:r>
              <a:rPr lang="ru-RU" sz="1800" dirty="0"/>
              <a:t>. частицы в жидкостях, например, взвесь глины в воде), эмульсий (жидкие частицы вещества в жидкой среде при сохранении гетерогенности, например масляные эмульсии в воде, молоко) и </a:t>
            </a:r>
            <a:r>
              <a:rPr lang="ru-RU" sz="1800" dirty="0" err="1"/>
              <a:t>аэрозролей</a:t>
            </a:r>
            <a:r>
              <a:rPr lang="ru-RU" sz="1800" dirty="0"/>
              <a:t>.</a:t>
            </a:r>
            <a:endParaRPr lang="en-US" sz="1800" dirty="0"/>
          </a:p>
          <a:p>
            <a:pPr algn="just"/>
            <a:endParaRPr lang="ru-RU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9375" t="40865" r="38263" b="25432"/>
          <a:stretch/>
        </p:blipFill>
        <p:spPr>
          <a:xfrm>
            <a:off x="3826510" y="1745572"/>
            <a:ext cx="4538980" cy="2031380"/>
          </a:xfrm>
          <a:prstGeom prst="rect">
            <a:avLst/>
          </a:prstGeom>
        </p:spPr>
      </p:pic>
      <p:pic>
        <p:nvPicPr>
          <p:cNvPr id="6" name="Picture 2" descr="Рецепт суспензии. Правила выписки, примеры, теория">
            <a:extLst>
              <a:ext uri="{FF2B5EF4-FFF2-40B4-BE49-F238E27FC236}">
                <a16:creationId xmlns:a16="http://schemas.microsoft.com/office/drawing/2014/main" id="{BC72FC45-A96A-4ECE-A56E-0F3992779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738" y="3869572"/>
            <a:ext cx="2745544" cy="229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17D89-68DC-4B52-89D8-F980A69A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670" y="3869572"/>
            <a:ext cx="3377639" cy="229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2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98692" cy="607235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Произведение растворимости</a:t>
                </a:r>
              </a:p>
              <a:p>
                <a:pPr algn="just"/>
                <a:r>
                  <a:rPr lang="ru-RU" dirty="0"/>
                  <a:t>Малорастворимые электролиты при растворении полностью диссоциируют на ионы (в растворе нет нейтральных молекул).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𝑔𝐶𝑙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ru-RU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Д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𝐴𝑔𝐶𝑙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Так как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𝐴𝑔𝐶𝑙</m:t>
                    </m:r>
                  </m:oMath>
                </a14:m>
                <a:r>
                  <a:rPr lang="ru-RU" dirty="0"/>
                  <a:t>] </a:t>
                </a:r>
                <a:r>
                  <a:rPr lang="ru-RU" dirty="0">
                    <a:sym typeface="Symbol" panose="05050102010706020507" pitchFamily="18" charset="2"/>
                  </a:rPr>
                  <a:t></a:t>
                </a:r>
                <a:r>
                  <a:rPr lang="ru-RU" dirty="0"/>
                  <a:t> величина постоянная, то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ПР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𝐴𝑔𝐶𝑙</m:t>
                        </m:r>
                      </m:sub>
                    </m:sSub>
                  </m:oMath>
                </a14:m>
                <a:r>
                  <a:rPr lang="ru-RU" dirty="0"/>
                  <a:t>, 	где ПР – произведение растворимости – </a:t>
                </a:r>
              </a:p>
              <a:p>
                <a:pPr algn="just"/>
                <a:r>
                  <a:rPr lang="ru-RU" dirty="0"/>
                  <a:t> 			характеристика труднорастворимых солей</a:t>
                </a:r>
              </a:p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ПР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	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ПР</m:t>
                        </m:r>
                      </m:e>
                    </m:rad>
                  </m:oMath>
                </a14:m>
                <a:endParaRPr lang="ru-RU" dirty="0"/>
              </a:p>
              <a:p>
                <a:r>
                  <a:rPr lang="ru-RU" dirty="0"/>
                  <a:t>Для солей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ПР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US" dirty="0"/>
                  <a:t>,	 </a:t>
                </a:r>
                <a:r>
                  <a:rPr lang="ru-RU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g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ПР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ru-RU" dirty="0"/>
              </a:p>
              <a:p>
                <a:pPr algn="just"/>
                <a:r>
                  <a:rPr lang="ru-RU" b="1" dirty="0"/>
                  <a:t>Условие образования осадка – </a:t>
                </a:r>
                <a:r>
                  <a:rPr lang="ru-RU" dirty="0"/>
                  <a:t>превышение произведения концентраций ионов малорастворимого электролита над его </a:t>
                </a:r>
                <a:r>
                  <a:rPr lang="ru-RU"/>
                  <a:t>произведением растворимости.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98692" cy="6072358"/>
              </a:xfrm>
              <a:prstGeom prst="rect">
                <a:avLst/>
              </a:prstGeom>
              <a:blipFill>
                <a:blip r:embed="rId2"/>
                <a:stretch>
                  <a:fillRect l="-586" t="-1606" r="-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756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800" dirty="0"/>
              <a:t>б) </a:t>
            </a:r>
            <a:r>
              <a:rPr lang="ru-RU" sz="1800" b="1" dirty="0"/>
              <a:t>Коллоидные растворы </a:t>
            </a:r>
            <a:r>
              <a:rPr lang="ru-RU" sz="1800" b="1" dirty="0">
                <a:sym typeface="Symbol" panose="05050102010706020507" pitchFamily="18" charset="2"/>
              </a:rPr>
              <a:t></a:t>
            </a:r>
            <a:r>
              <a:rPr lang="ru-RU" sz="1800" dirty="0"/>
              <a:t> размер частиц 10</a:t>
            </a:r>
            <a:r>
              <a:rPr lang="ru-RU" sz="1800" baseline="30000" dirty="0">
                <a:sym typeface="Symbol" panose="05050102010706020507" pitchFamily="18" charset="2"/>
              </a:rPr>
              <a:t></a:t>
            </a:r>
            <a:r>
              <a:rPr lang="ru-RU" sz="1800" baseline="30000" dirty="0"/>
              <a:t>7</a:t>
            </a:r>
            <a:r>
              <a:rPr lang="ru-RU" sz="1800" dirty="0">
                <a:sym typeface="Symbol" panose="05050102010706020507" pitchFamily="18" charset="2"/>
              </a:rPr>
              <a:t></a:t>
            </a:r>
            <a:r>
              <a:rPr lang="ru-RU" sz="1800" dirty="0"/>
              <a:t>10</a:t>
            </a:r>
            <a:r>
              <a:rPr lang="ru-RU" sz="1800" baseline="30000" dirty="0">
                <a:sym typeface="Symbol" panose="05050102010706020507" pitchFamily="18" charset="2"/>
              </a:rPr>
              <a:t></a:t>
            </a:r>
            <a:r>
              <a:rPr lang="ru-RU" sz="1800" baseline="30000" dirty="0"/>
              <a:t>9</a:t>
            </a:r>
            <a:r>
              <a:rPr lang="ru-RU" sz="1800" dirty="0"/>
              <a:t> м. Примером коллоидных ДС служат растворы клея и желатины (гели и золи). Коллоидные растворы можно отличить от истинных тем, что их частицы сильно рассеивают проходящий через них свет и делают заметным путь пропущенного светового луча (эффект </a:t>
            </a:r>
            <a:r>
              <a:rPr lang="ru-RU" sz="1800" dirty="0" err="1"/>
              <a:t>Тиндаля</a:t>
            </a:r>
            <a:r>
              <a:rPr lang="ru-RU" sz="1800" dirty="0"/>
              <a:t>).</a:t>
            </a:r>
          </a:p>
          <a:p>
            <a:pPr algn="just"/>
            <a:r>
              <a:rPr lang="ru-RU" sz="1800" dirty="0"/>
              <a:t>в) </a:t>
            </a:r>
            <a:r>
              <a:rPr lang="ru-RU" sz="1800" b="1" dirty="0"/>
              <a:t>Истинные растворы </a:t>
            </a:r>
            <a:r>
              <a:rPr lang="ru-RU" sz="1800" b="1" dirty="0">
                <a:sym typeface="Symbol" panose="05050102010706020507" pitchFamily="18" charset="2"/>
              </a:rPr>
              <a:t></a:t>
            </a:r>
            <a:r>
              <a:rPr lang="ru-RU" sz="1800" b="1" dirty="0"/>
              <a:t> </a:t>
            </a:r>
            <a:r>
              <a:rPr lang="ru-RU" sz="1800" dirty="0"/>
              <a:t>размер частиц 10</a:t>
            </a:r>
            <a:r>
              <a:rPr lang="ru-RU" sz="1800" baseline="30000" dirty="0">
                <a:sym typeface="Symbol" panose="05050102010706020507" pitchFamily="18" charset="2"/>
              </a:rPr>
              <a:t></a:t>
            </a:r>
            <a:r>
              <a:rPr lang="ru-RU" sz="1800" baseline="30000" dirty="0"/>
              <a:t>9</a:t>
            </a:r>
            <a:r>
              <a:rPr lang="ru-RU" sz="1800" dirty="0">
                <a:sym typeface="Symbol" panose="05050102010706020507" pitchFamily="18" charset="2"/>
              </a:rPr>
              <a:t></a:t>
            </a:r>
            <a:r>
              <a:rPr lang="ru-RU" sz="1800" dirty="0"/>
              <a:t>10</a:t>
            </a:r>
            <a:r>
              <a:rPr lang="ru-RU" sz="1800" baseline="30000" dirty="0">
                <a:sym typeface="Symbol" panose="05050102010706020507" pitchFamily="18" charset="2"/>
              </a:rPr>
              <a:t></a:t>
            </a:r>
            <a:r>
              <a:rPr lang="ru-RU" sz="1800" baseline="30000" dirty="0"/>
              <a:t>10</a:t>
            </a:r>
            <a:r>
              <a:rPr lang="ru-RU" sz="1800" dirty="0"/>
              <a:t> м, то есть диспергирование на атомно-молекулярном уровне. Во многих случаях (кроме пересыщенных растворов) это гомогенные, устойчивые ДС, не разделяющиеся при сколь угодно долгом стоянии. Примеры истинных растворов – водные растворы многих солей, кислот, оснований, спиртов; морская вода и другие.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3854" t="47037" r="34792" b="32963"/>
          <a:stretch/>
        </p:blipFill>
        <p:spPr>
          <a:xfrm>
            <a:off x="5705448" y="4024985"/>
            <a:ext cx="5706999" cy="20476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F2D84E-47FE-434B-B1DB-11BEC479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53" y="2618202"/>
            <a:ext cx="1682174" cy="1471902"/>
          </a:xfrm>
          <a:prstGeom prst="rect">
            <a:avLst/>
          </a:prstGeom>
        </p:spPr>
      </p:pic>
      <p:pic>
        <p:nvPicPr>
          <p:cNvPr id="7" name="Picture 2" descr="Как выбрать мармелад: 5 тягучих секретов - Летидор">
            <a:extLst>
              <a:ext uri="{FF2B5EF4-FFF2-40B4-BE49-F238E27FC236}">
                <a16:creationId xmlns:a16="http://schemas.microsoft.com/office/drawing/2014/main" id="{FE97267B-F30F-4208-84FD-A1172E2E6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843" y="2615592"/>
            <a:ext cx="2386740" cy="154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06AE3F-4CFD-4F4C-928D-E13A03CFAF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02" r="3875" b="22936"/>
          <a:stretch/>
        </p:blipFill>
        <p:spPr>
          <a:xfrm>
            <a:off x="1865471" y="4354316"/>
            <a:ext cx="2620744" cy="1640956"/>
          </a:xfrm>
          <a:prstGeom prst="rect">
            <a:avLst/>
          </a:prstGeom>
        </p:spPr>
      </p:pic>
      <p:pic>
        <p:nvPicPr>
          <p:cNvPr id="9" name="Picture 4" descr="Купить Одна деталь татуировки ремонт гель Microblading расходные материалы  для перманентного макияжа бровей губ мазь Последующий уход Недорого H2 Best  Купить">
            <a:extLst>
              <a:ext uri="{FF2B5EF4-FFF2-40B4-BE49-F238E27FC236}">
                <a16:creationId xmlns:a16="http://schemas.microsoft.com/office/drawing/2014/main" id="{81D6B98D-8002-4DA9-86B5-261E4DBA4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2" b="28820"/>
          <a:stretch/>
        </p:blipFill>
        <p:spPr bwMode="auto">
          <a:xfrm>
            <a:off x="5844299" y="2668078"/>
            <a:ext cx="3138217" cy="12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83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/>
              <a:t>Растворы</a:t>
            </a:r>
            <a:r>
              <a:rPr lang="ru-RU" dirty="0"/>
              <a:t> - это однофазные многокомпонентные системы, состав которых можно изменять в широких пределах без изменения однородности. Они устойчивы, их разделение возможно только путем испарения, кристаллизации или с помощью химической реакции; в их объеме свет не рассеивается (они оптически пусты). </a:t>
            </a:r>
          </a:p>
          <a:p>
            <a:pPr algn="just"/>
            <a:r>
              <a:rPr lang="ru-RU" dirty="0"/>
              <a:t>Компонент, агрегатное состояние которого не изменяется при образовании раствора, принято считать </a:t>
            </a:r>
            <a:r>
              <a:rPr lang="ru-RU" b="1" dirty="0"/>
              <a:t>растворителем</a:t>
            </a:r>
            <a:r>
              <a:rPr lang="ru-RU" dirty="0"/>
              <a:t>; если агрегатные состояния одинаковы, то растворителем обычно называют вещество, которое находится в большем количестве. </a:t>
            </a:r>
          </a:p>
          <a:p>
            <a:pPr algn="just"/>
            <a:endParaRPr lang="ru-RU" dirty="0"/>
          </a:p>
          <a:p>
            <a:pPr algn="just"/>
            <a:r>
              <a:rPr lang="ru-RU" u="sng" dirty="0"/>
              <a:t>Классификация растворов:</a:t>
            </a:r>
          </a:p>
          <a:p>
            <a:pPr algn="just"/>
            <a:r>
              <a:rPr lang="ru-RU" dirty="0"/>
              <a:t>1. По агрегатному состоянию.</a:t>
            </a:r>
          </a:p>
          <a:p>
            <a:pPr algn="just"/>
            <a:r>
              <a:rPr lang="ru-RU" dirty="0"/>
              <a:t>2. По электролитической диссоциации растворённого вещества.</a:t>
            </a:r>
          </a:p>
          <a:p>
            <a:pPr algn="just"/>
            <a:r>
              <a:rPr lang="ru-RU" dirty="0"/>
              <a:t>3. По природе растворителя.</a:t>
            </a:r>
          </a:p>
        </p:txBody>
      </p:sp>
    </p:spTree>
    <p:extLst>
      <p:ext uri="{BB962C8B-B14F-4D97-AF65-F5344CB8AC3E}">
        <p14:creationId xmlns:p14="http://schemas.microsoft.com/office/powerpoint/2010/main" val="293518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u="sng" dirty="0"/>
              <a:t>Классификация растворов: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4. По отношению к равновесию 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раствор-растворённое вещество.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5. По концентрации.</a:t>
            </a:r>
          </a:p>
          <a:p>
            <a:pPr algn="just">
              <a:spcBef>
                <a:spcPts val="600"/>
              </a:spcBef>
            </a:pPr>
            <a:endParaRPr lang="ru-RU" dirty="0"/>
          </a:p>
          <a:p>
            <a:pPr algn="just">
              <a:spcBef>
                <a:spcPts val="600"/>
              </a:spcBef>
            </a:pPr>
            <a:r>
              <a:rPr lang="ru-RU" dirty="0"/>
              <a:t>При температуре 20°С 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растворимость хлорида</a:t>
            </a:r>
          </a:p>
          <a:p>
            <a:pPr algn="just">
              <a:spcBef>
                <a:spcPts val="600"/>
              </a:spcBef>
            </a:pPr>
            <a:r>
              <a:rPr lang="ru-RU" dirty="0"/>
              <a:t>натрия – 36г в 100мл воды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D6B72-53AE-4B5F-970F-5E3867E3A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89" t="27852" r="9441" b="26866"/>
          <a:stretch/>
        </p:blipFill>
        <p:spPr>
          <a:xfrm>
            <a:off x="5124999" y="299258"/>
            <a:ext cx="5760252" cy="32196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BA0703-AF29-4698-AEAC-9A07D7981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72" t="40331" r="9840" b="11347"/>
          <a:stretch/>
        </p:blipFill>
        <p:spPr>
          <a:xfrm>
            <a:off x="856210" y="3725692"/>
            <a:ext cx="5448841" cy="2286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DC4444-F116-44F1-A1B6-BE640B03F679}"/>
              </a:ext>
            </a:extLst>
          </p:cNvPr>
          <p:cNvSpPr txBox="1"/>
          <p:nvPr/>
        </p:nvSpPr>
        <p:spPr>
          <a:xfrm>
            <a:off x="6456008" y="4868692"/>
            <a:ext cx="4565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Растворимость тиосульфата натрия при 100°С – 230г в 100мл воды, а при комнатной температуре – 50г в 100мл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322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sz="2800" b="1" dirty="0"/>
                  <a:t>Способы выражения концентрации растворов</a:t>
                </a:r>
              </a:p>
              <a:p>
                <a:pPr algn="just"/>
                <a:r>
                  <a:rPr lang="ru-RU" dirty="0"/>
                  <a:t>Количественная характеристика растворов – концентрация, т.е. содержание растворенного вещества в единице массы или объема раствора или растворителя. </a:t>
                </a:r>
              </a:p>
              <a:p>
                <a:pPr algn="just"/>
                <a:r>
                  <a:rPr lang="ru-RU" dirty="0"/>
                  <a:t>Виды концентраций:</a:t>
                </a:r>
              </a:p>
              <a:p>
                <a:pPr algn="just"/>
                <a:r>
                  <a:rPr lang="ru-RU" dirty="0"/>
                  <a:t>1) </a:t>
                </a:r>
                <a:r>
                  <a:rPr lang="ru-RU" b="1" dirty="0"/>
                  <a:t>Массовая доля или процентная концентрация </a:t>
                </a:r>
                <a:r>
                  <a:rPr lang="el-GR" b="1" dirty="0"/>
                  <a:t>ω</a:t>
                </a:r>
                <a:r>
                  <a:rPr lang="en-US" b="1" dirty="0"/>
                  <a:t> [</a:t>
                </a:r>
                <a:r>
                  <a:rPr lang="ru-RU" b="1" dirty="0"/>
                  <a:t>масс.</a:t>
                </a:r>
                <a:r>
                  <a:rPr lang="en-US" b="1" dirty="0"/>
                  <a:t>%]</a:t>
                </a:r>
                <a:r>
                  <a:rPr lang="ru-RU" dirty="0"/>
                  <a:t>: масса растворенного вещества, которая содержится во всей массе раствора.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р.в.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р−ра</m:t>
                            </m:r>
                          </m:sub>
                        </m:sSub>
                      </m:den>
                    </m:f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</m:t>
                    </m:r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2) </a:t>
                </a:r>
                <a:r>
                  <a:rPr lang="ru-RU" b="1" dirty="0"/>
                  <a:t>Мольная доля χ</a:t>
                </a:r>
                <a:r>
                  <a:rPr lang="ru-RU" dirty="0"/>
                  <a:t>: количество моль одного из компонентов раствора приходящееся на общее количество моль всех компонентов раствора.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dirty="0"/>
                  <a:t>,	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algn="just"/>
                <a:r>
                  <a:rPr lang="ru-RU" dirty="0"/>
                  <a:t>Очевидно,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ru-RU" dirty="0"/>
              </a:p>
              <a:p>
                <a:pPr algn="just"/>
                <a:r>
                  <a:rPr lang="ru-RU" dirty="0"/>
                  <a:t>Можно выразить через массовую долю: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100−</m:t>
                                </m:r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ru-RU" dirty="0"/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299259"/>
                <a:ext cx="10316095" cy="5960226"/>
              </a:xfrm>
              <a:prstGeom prst="rect">
                <a:avLst/>
              </a:prstGeom>
              <a:blipFill>
                <a:blip r:embed="rId2"/>
                <a:stretch>
                  <a:fillRect l="-591" t="-1636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81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 txBox="1">
                <a:spLocks/>
              </p:cNvSpPr>
              <p:nvPr/>
            </p:nvSpPr>
            <p:spPr>
              <a:xfrm>
                <a:off x="856210" y="720435"/>
                <a:ext cx="10316095" cy="553904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ru-RU" dirty="0"/>
                  <a:t>Виды концентраций:</a:t>
                </a:r>
              </a:p>
              <a:p>
                <a:pPr algn="just"/>
                <a:r>
                  <a:rPr lang="ru-RU" dirty="0"/>
                  <a:t>3) </a:t>
                </a:r>
                <a:r>
                  <a:rPr lang="ru-RU" b="1" dirty="0"/>
                  <a:t>Молярная концентрация (</a:t>
                </a:r>
                <a:r>
                  <a:rPr lang="ru-RU" b="1" dirty="0" err="1"/>
                  <a:t>молярность</a:t>
                </a:r>
                <a:r>
                  <a:rPr lang="ru-RU" b="1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[</a:t>
                </a:r>
                <a:r>
                  <a:rPr lang="ru-RU" dirty="0"/>
                  <a:t>моль/л</a:t>
                </a:r>
                <a:r>
                  <a:rPr lang="en-US" dirty="0"/>
                  <a:t>]</a:t>
                </a:r>
                <a:r>
                  <a:rPr lang="ru-RU" dirty="0"/>
                  <a:t>: число молей растворенного вещества, содержащееся в 1 литре всего раствора.</a:t>
                </a:r>
              </a:p>
              <a:p>
                <a:pPr algn="just"/>
                <a:r>
                  <a:rPr lang="ru-RU" dirty="0"/>
                  <a:t>4) </a:t>
                </a:r>
                <a:r>
                  <a:rPr lang="ru-RU" b="1" dirty="0"/>
                  <a:t>Нормальная концентрация (нормальность, молярная концентрация эквивалента, эквивалентная концентрация),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н</m:t>
                    </m:r>
                  </m:oMath>
                </a14:m>
                <a:r>
                  <a:rPr lang="en-US" dirty="0"/>
                  <a:t>, [</a:t>
                </a:r>
                <a:r>
                  <a:rPr lang="ru-RU" dirty="0"/>
                  <a:t>г-</a:t>
                </a:r>
                <a:r>
                  <a:rPr lang="ru-RU" dirty="0" err="1"/>
                  <a:t>экв</a:t>
                </a:r>
                <a:r>
                  <a:rPr lang="ru-RU" dirty="0"/>
                  <a:t>/л, моль-</a:t>
                </a:r>
                <a:r>
                  <a:rPr lang="ru-RU" dirty="0" err="1"/>
                  <a:t>экв</a:t>
                </a:r>
                <a:r>
                  <a:rPr lang="ru-RU" dirty="0"/>
                  <a:t>/л</a:t>
                </a:r>
                <a:r>
                  <a:rPr lang="en-US" dirty="0"/>
                  <a:t>]</a:t>
                </a:r>
                <a:r>
                  <a:rPr lang="ru-RU" dirty="0"/>
                  <a:t>: число эквивалентов (моль-эквивалентов) растворенного вещества, содержащееся в 1 литре всего раствора.</a:t>
                </a:r>
              </a:p>
              <a:p>
                <a:pPr algn="just"/>
                <a:r>
                  <a:rPr lang="ru-RU" dirty="0"/>
                  <a:t>5) </a:t>
                </a:r>
                <a:r>
                  <a:rPr lang="ru-RU" b="1" dirty="0"/>
                  <a:t>Моляльная концентрация (</a:t>
                </a:r>
                <a:r>
                  <a:rPr lang="ru-RU" b="1" dirty="0" err="1"/>
                  <a:t>моляльность</a:t>
                </a:r>
                <a:r>
                  <a:rPr lang="ru-RU" b="1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/>
                  <a:t>, [</a:t>
                </a:r>
                <a:r>
                  <a:rPr lang="ru-RU" dirty="0"/>
                  <a:t>моль/кг</a:t>
                </a:r>
                <a:r>
                  <a:rPr lang="en-US" dirty="0"/>
                  <a:t>]</a:t>
                </a:r>
                <a:r>
                  <a:rPr lang="ru-RU" dirty="0"/>
                  <a:t>: число молей чистого вещества, растворённое в 1кг растворителя.</a:t>
                </a:r>
              </a:p>
              <a:p>
                <a:pPr algn="just"/>
                <a:r>
                  <a:rPr lang="ru-RU" dirty="0"/>
                  <a:t>6) </a:t>
                </a:r>
                <a:r>
                  <a:rPr lang="ru-RU" b="1" dirty="0"/>
                  <a:t>Титр,</a:t>
                </a:r>
                <a:r>
                  <a:rPr lang="ru-RU" dirty="0"/>
                  <a:t> Т, </a:t>
                </a:r>
                <a:r>
                  <a:rPr lang="en-US" dirty="0"/>
                  <a:t>[</a:t>
                </a:r>
                <a:r>
                  <a:rPr lang="ru-RU" dirty="0"/>
                  <a:t>г/мл, г/см</a:t>
                </a:r>
                <a:r>
                  <a:rPr lang="ru-RU" baseline="30000" dirty="0"/>
                  <a:t>3</a:t>
                </a:r>
                <a:r>
                  <a:rPr lang="en-US" dirty="0"/>
                  <a:t>]</a:t>
                </a:r>
                <a:r>
                  <a:rPr lang="ru-RU" dirty="0"/>
                  <a:t>: масса растворённого вещества содержащаяся в 1мл или 1см</a:t>
                </a:r>
                <a:r>
                  <a:rPr lang="ru-RU" baseline="30000" dirty="0"/>
                  <a:t>3 </a:t>
                </a:r>
                <a:r>
                  <a:rPr lang="ru-RU" dirty="0"/>
                  <a:t>всего раствора.</a:t>
                </a:r>
              </a:p>
            </p:txBody>
          </p:sp>
        </mc:Choice>
        <mc:Fallback xmlns="">
          <p:sp>
            <p:nvSpPr>
              <p:cNvPr id="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0" y="720435"/>
                <a:ext cx="10316095" cy="5539049"/>
              </a:xfrm>
              <a:prstGeom prst="rect">
                <a:avLst/>
              </a:prstGeom>
              <a:blipFill>
                <a:blip r:embed="rId2"/>
                <a:stretch>
                  <a:fillRect t="-1100" r="-5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35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856210" y="299259"/>
            <a:ext cx="10316095" cy="596022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800" b="1" dirty="0"/>
              <a:t>Термодинамика растворения и растворимость</a:t>
            </a:r>
          </a:p>
          <a:p>
            <a:pPr algn="just"/>
            <a:r>
              <a:rPr lang="ru-RU" dirty="0"/>
              <a:t>В процессе растворения изменяются свойства системы, что сопровождается тепловым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Н) и объемным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V</a:t>
            </a:r>
            <a:r>
              <a:rPr lang="ru-RU" dirty="0"/>
              <a:t>) эффектами. </a:t>
            </a:r>
          </a:p>
          <a:p>
            <a:pPr algn="just"/>
            <a:r>
              <a:rPr lang="ru-RU" dirty="0"/>
              <a:t>Растворение можно рассматривать как совокупность физических и химических явлений, разделяя его на три процесса:</a:t>
            </a:r>
          </a:p>
          <a:p>
            <a:pPr algn="just"/>
            <a:r>
              <a:rPr lang="ru-RU" dirty="0"/>
              <a:t>а) разрушение химических и межмолекулярных связей в растворяющихся газах, жидкостях или твердых веществах, требующее затраты энергии и происходящее с увеличением беспорядка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</a:t>
            </a:r>
            <a:r>
              <a:rPr lang="ru-RU" baseline="-25000" dirty="0"/>
              <a:t>1</a:t>
            </a:r>
            <a:r>
              <a:rPr lang="ru-RU" dirty="0"/>
              <a:t> </a:t>
            </a:r>
            <a:r>
              <a:rPr lang="ru-RU" dirty="0">
                <a:sym typeface="Symbol" panose="05050102010706020507" pitchFamily="18" charset="2"/>
              </a:rPr>
              <a:t></a:t>
            </a:r>
            <a:r>
              <a:rPr lang="ru-RU" dirty="0"/>
              <a:t> 0, 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S </a:t>
            </a:r>
            <a:r>
              <a:rPr lang="ru-RU" dirty="0">
                <a:sym typeface="Symbol" panose="05050102010706020507" pitchFamily="18" charset="2"/>
              </a:rPr>
              <a:t></a:t>
            </a:r>
            <a:r>
              <a:rPr lang="ru-RU" dirty="0"/>
              <a:t> 0); этот процесс называется </a:t>
            </a:r>
            <a:r>
              <a:rPr lang="ru-RU" u="sng" dirty="0"/>
              <a:t>фазовым переходом</a:t>
            </a:r>
            <a:r>
              <a:rPr lang="ru-RU" dirty="0"/>
              <a:t>;</a:t>
            </a:r>
          </a:p>
          <a:p>
            <a:pPr algn="just"/>
            <a:r>
              <a:rPr lang="ru-RU" dirty="0"/>
              <a:t>б) химическое взаимодействие растворителя с растворяющимся веществом с образованием новых соединений </a:t>
            </a:r>
            <a:r>
              <a:rPr lang="ru-RU" dirty="0">
                <a:sym typeface="Symbol" panose="05050102010706020507" pitchFamily="18" charset="2"/>
              </a:rPr>
              <a:t></a:t>
            </a:r>
            <a:r>
              <a:rPr lang="ru-RU" dirty="0"/>
              <a:t> сольватов* (или гидратов) </a:t>
            </a:r>
            <a:r>
              <a:rPr lang="ru-RU" dirty="0">
                <a:sym typeface="Symbol" panose="05050102010706020507" pitchFamily="18" charset="2"/>
              </a:rPr>
              <a:t></a:t>
            </a:r>
            <a:r>
              <a:rPr lang="ru-RU" dirty="0"/>
              <a:t> и сопровождающееся выделением энергии и уменьшением беспорядка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</a:t>
            </a:r>
            <a:r>
              <a:rPr lang="ru-RU" baseline="-25000" dirty="0"/>
              <a:t>2</a:t>
            </a:r>
            <a:r>
              <a:rPr lang="ru-RU" dirty="0"/>
              <a:t> </a:t>
            </a:r>
            <a:r>
              <a:rPr lang="ru-RU" dirty="0">
                <a:sym typeface="Symbol" panose="05050102010706020507" pitchFamily="18" charset="2"/>
              </a:rPr>
              <a:t></a:t>
            </a:r>
            <a:r>
              <a:rPr lang="ru-RU" dirty="0"/>
              <a:t> 0, 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S </a:t>
            </a:r>
            <a:r>
              <a:rPr lang="ru-RU" dirty="0">
                <a:sym typeface="Symbol" panose="05050102010706020507" pitchFamily="18" charset="2"/>
              </a:rPr>
              <a:t></a:t>
            </a:r>
            <a:r>
              <a:rPr lang="ru-RU" dirty="0"/>
              <a:t> 0); этот процесс называется </a:t>
            </a:r>
            <a:r>
              <a:rPr lang="ru-RU" u="sng" dirty="0"/>
              <a:t>сольватацией (гидратацией);</a:t>
            </a:r>
          </a:p>
          <a:p>
            <a:pPr algn="just"/>
            <a:r>
              <a:rPr lang="ru-RU" dirty="0"/>
              <a:t>в) самопроизвольное перемешивание раствора и равномерное распределение сольватов (гидратов) в растворителе, связанное с диффузией и требующее затраты энергии 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</a:t>
            </a:r>
            <a:r>
              <a:rPr lang="ru-RU" baseline="-25000" dirty="0"/>
              <a:t>3</a:t>
            </a:r>
            <a:r>
              <a:rPr lang="ru-RU" dirty="0"/>
              <a:t> </a:t>
            </a:r>
            <a:r>
              <a:rPr lang="ru-RU" dirty="0">
                <a:sym typeface="Symbol" panose="05050102010706020507" pitchFamily="18" charset="2"/>
              </a:rPr>
              <a:t></a:t>
            </a:r>
            <a:r>
              <a:rPr lang="ru-RU" dirty="0"/>
              <a:t> 0, 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en-US" dirty="0"/>
              <a:t>S </a:t>
            </a:r>
            <a:r>
              <a:rPr lang="ru-RU" dirty="0">
                <a:sym typeface="Symbol" panose="05050102010706020507" pitchFamily="18" charset="2"/>
              </a:rPr>
              <a:t></a:t>
            </a:r>
            <a:r>
              <a:rPr lang="ru-RU" dirty="0"/>
              <a:t> 0); этот процесс называется </a:t>
            </a:r>
            <a:r>
              <a:rPr lang="ru-RU" u="sng" dirty="0"/>
              <a:t>диффузией</a:t>
            </a:r>
            <a:r>
              <a:rPr lang="ru-RU" dirty="0"/>
              <a:t>. </a:t>
            </a:r>
          </a:p>
          <a:p>
            <a:pPr algn="just"/>
            <a:r>
              <a:rPr lang="ru-RU" dirty="0"/>
              <a:t>Суммарная энтальпия процесса растворения: </a:t>
            </a:r>
            <a:endParaRPr lang="en-US" dirty="0"/>
          </a:p>
          <a:p>
            <a:pPr algn="just"/>
            <a:r>
              <a:rPr lang="ru-RU" dirty="0"/>
              <a:t>(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 = 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</a:t>
            </a:r>
            <a:r>
              <a:rPr lang="ru-RU" baseline="-25000" dirty="0"/>
              <a:t>1</a:t>
            </a:r>
            <a:r>
              <a:rPr lang="ru-RU" dirty="0"/>
              <a:t> + 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</a:t>
            </a:r>
            <a:r>
              <a:rPr lang="ru-RU" baseline="-25000" dirty="0"/>
              <a:t>2</a:t>
            </a:r>
            <a:r>
              <a:rPr lang="ru-RU" dirty="0"/>
              <a:t> + </a:t>
            </a:r>
            <a:r>
              <a:rPr lang="ru-RU" dirty="0">
                <a:sym typeface="Symbol" panose="05050102010706020507" pitchFamily="18" charset="2"/>
              </a:rPr>
              <a:t></a:t>
            </a:r>
            <a:r>
              <a:rPr lang="ru-RU" dirty="0"/>
              <a:t>Н</a:t>
            </a:r>
            <a:r>
              <a:rPr lang="ru-RU" baseline="-25000" dirty="0"/>
              <a:t>3</a:t>
            </a:r>
            <a:r>
              <a:rPr lang="ru-RU" dirty="0"/>
              <a:t> ).</a:t>
            </a:r>
          </a:p>
          <a:p>
            <a:pPr algn="just"/>
            <a:endParaRPr lang="ru-RU" dirty="0"/>
          </a:p>
          <a:p>
            <a:pPr algn="just">
              <a:spcBef>
                <a:spcPts val="400"/>
              </a:spcBef>
            </a:pPr>
            <a:r>
              <a:rPr lang="ru-RU" dirty="0"/>
              <a:t>*Сольваты – частицы растворённого вещества, </a:t>
            </a:r>
          </a:p>
          <a:p>
            <a:pPr algn="just">
              <a:spcBef>
                <a:spcPts val="400"/>
              </a:spcBef>
            </a:pPr>
            <a:r>
              <a:rPr lang="ru-RU" dirty="0"/>
              <a:t>окружённые определённым или переменным </a:t>
            </a:r>
          </a:p>
          <a:p>
            <a:pPr algn="just">
              <a:spcBef>
                <a:spcPts val="400"/>
              </a:spcBef>
            </a:pPr>
            <a:r>
              <a:rPr lang="ru-RU" dirty="0"/>
              <a:t>числом молекул растворителя (сольватной оболочкой).</a:t>
            </a:r>
          </a:p>
        </p:txBody>
      </p:sp>
      <p:pic>
        <p:nvPicPr>
          <p:cNvPr id="7170" name="Picture 2" descr="http://griboks.ru/wp-content/uploads/2015/11/%D1%81%D0%B5%D1%80%D0%B0-%D0%B8-%D0%BC%D0%B5%D0%B4%D0%BD%D1%8B%D0%B9-%D0%BA%D1%83%D0%BF%D0%BE%D1%80%D0%BE%D1%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3781254"/>
            <a:ext cx="4405746" cy="247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49871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9512</TotalTime>
  <Words>1794</Words>
  <Application>Microsoft Office PowerPoint</Application>
  <PresentationFormat>Широкоэкранный</PresentationFormat>
  <Paragraphs>250</Paragraphs>
  <Slides>30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Helvetica</vt:lpstr>
      <vt:lpstr>Symbol</vt:lpstr>
      <vt:lpstr>Times New Roman</vt:lpstr>
      <vt:lpstr>Ретро</vt:lpstr>
      <vt:lpstr>Точечный рисунок</vt:lpstr>
      <vt:lpstr>Дисперсные системы и растворы</vt:lpstr>
      <vt:lpstr>Дисперсные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Свойства разбавленных растворов неэлектролитов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Растворы электролитов Теория электролитической диссоциации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Dekanat</dc:creator>
  <cp:lastModifiedBy>Dekanat</cp:lastModifiedBy>
  <cp:revision>135</cp:revision>
  <dcterms:created xsi:type="dcterms:W3CDTF">2020-03-18T09:12:32Z</dcterms:created>
  <dcterms:modified xsi:type="dcterms:W3CDTF">2025-04-23T09:39:44Z</dcterms:modified>
</cp:coreProperties>
</file>